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6"/>
  </p:notesMasterIdLst>
  <p:handoutMasterIdLst>
    <p:handoutMasterId r:id="rId27"/>
  </p:handoutMasterIdLst>
  <p:sldIdLst>
    <p:sldId id="292" r:id="rId5"/>
    <p:sldId id="291" r:id="rId6"/>
    <p:sldId id="306" r:id="rId7"/>
    <p:sldId id="295" r:id="rId8"/>
    <p:sldId id="294" r:id="rId9"/>
    <p:sldId id="298" r:id="rId10"/>
    <p:sldId id="311" r:id="rId11"/>
    <p:sldId id="301" r:id="rId12"/>
    <p:sldId id="302" r:id="rId13"/>
    <p:sldId id="310" r:id="rId14"/>
    <p:sldId id="299" r:id="rId15"/>
    <p:sldId id="309" r:id="rId16"/>
    <p:sldId id="303" r:id="rId17"/>
    <p:sldId id="304" r:id="rId18"/>
    <p:sldId id="305" r:id="rId19"/>
    <p:sldId id="307" r:id="rId20"/>
    <p:sldId id="314" r:id="rId21"/>
    <p:sldId id="308" r:id="rId22"/>
    <p:sldId id="297" r:id="rId23"/>
    <p:sldId id="312" r:id="rId24"/>
    <p:sldId id="293" r:id="rId2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773"/>
    <a:srgbClr val="1E5082"/>
    <a:srgbClr val="F3E068"/>
    <a:srgbClr val="E98B0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7" autoAdjust="0"/>
    <p:restoredTop sz="94598" autoAdjust="0"/>
  </p:normalViewPr>
  <p:slideViewPr>
    <p:cSldViewPr snapToGrid="0">
      <p:cViewPr varScale="1">
        <p:scale>
          <a:sx n="110" d="100"/>
          <a:sy n="110" d="100"/>
        </p:scale>
        <p:origin x="-510" y="-2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9" d="100"/>
          <a:sy n="89" d="100"/>
        </p:scale>
        <p:origin x="3798"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7508A-CCE7-44FB-8742-CB65F9427ECA}" type="doc">
      <dgm:prSet loTypeId="urn:microsoft.com/office/officeart/2008/layout/LinedList" loCatId="list" qsTypeId="urn:microsoft.com/office/officeart/2005/8/quickstyle/simple1" qsCatId="simple" csTypeId="urn:microsoft.com/office/officeart/2005/8/colors/accent3_1" csCatId="accent3" phldr="1"/>
      <dgm:spPr/>
      <dgm:t>
        <a:bodyPr/>
        <a:lstStyle/>
        <a:p>
          <a:endParaRPr lang="it-IT"/>
        </a:p>
      </dgm:t>
    </dgm:pt>
    <dgm:pt modelId="{04E48E5D-4EC8-4C64-8065-C7512E37EDB2}">
      <dgm:prSet/>
      <dgm:spPr>
        <a:solidFill>
          <a:schemeClr val="bg2"/>
        </a:solidFill>
      </dgm:spPr>
      <dgm:t>
        <a:bodyPr/>
        <a:lstStyle/>
        <a:p>
          <a:pPr algn="ctr"/>
          <a:r>
            <a:rPr lang="it-IT" b="1" dirty="0"/>
            <a:t>PROFILO EMATOCHIMICO</a:t>
          </a:r>
          <a:endParaRPr lang="it-IT" dirty="0"/>
        </a:p>
      </dgm:t>
    </dgm:pt>
    <dgm:pt modelId="{6F49E146-F863-4149-9577-E5E6F052CFAA}" type="parTrans" cxnId="{3219EB39-33BA-4D20-B0A1-315BE805E72B}">
      <dgm:prSet/>
      <dgm:spPr/>
      <dgm:t>
        <a:bodyPr/>
        <a:lstStyle/>
        <a:p>
          <a:endParaRPr lang="it-IT"/>
        </a:p>
      </dgm:t>
    </dgm:pt>
    <dgm:pt modelId="{833F0FD5-200B-4F67-A8C0-4C1DB7C36100}" type="sibTrans" cxnId="{3219EB39-33BA-4D20-B0A1-315BE805E72B}">
      <dgm:prSet/>
      <dgm:spPr/>
      <dgm:t>
        <a:bodyPr/>
        <a:lstStyle/>
        <a:p>
          <a:endParaRPr lang="it-IT"/>
        </a:p>
      </dgm:t>
    </dgm:pt>
    <dgm:pt modelId="{B75B1F1D-9869-48E8-B17A-F8F5438F6632}">
      <dgm:prSet/>
      <dgm:spPr/>
      <dgm:t>
        <a:bodyPr/>
        <a:lstStyle/>
        <a:p>
          <a:r>
            <a:rPr lang="it-IT"/>
            <a:t>Emocromo con formula</a:t>
          </a:r>
        </a:p>
      </dgm:t>
    </dgm:pt>
    <dgm:pt modelId="{2F01363C-6EC9-4A13-992E-64FD6445F58E}" type="parTrans" cxnId="{6AFAF961-B03B-461C-AC01-B7358FDF5F08}">
      <dgm:prSet/>
      <dgm:spPr/>
      <dgm:t>
        <a:bodyPr/>
        <a:lstStyle/>
        <a:p>
          <a:endParaRPr lang="it-IT"/>
        </a:p>
      </dgm:t>
    </dgm:pt>
    <dgm:pt modelId="{CA32946F-97D7-489F-A81F-C032511B849D}" type="sibTrans" cxnId="{6AFAF961-B03B-461C-AC01-B7358FDF5F08}">
      <dgm:prSet/>
      <dgm:spPr/>
      <dgm:t>
        <a:bodyPr/>
        <a:lstStyle/>
        <a:p>
          <a:endParaRPr lang="it-IT"/>
        </a:p>
      </dgm:t>
    </dgm:pt>
    <dgm:pt modelId="{C4949CBE-D62A-47B8-9846-703FE237AA8B}">
      <dgm:prSet/>
      <dgm:spPr/>
      <dgm:t>
        <a:bodyPr/>
        <a:lstStyle/>
        <a:p>
          <a:r>
            <a:rPr lang="it-IT"/>
            <a:t>Creatinina </a:t>
          </a:r>
        </a:p>
      </dgm:t>
    </dgm:pt>
    <dgm:pt modelId="{1036F89B-7892-463A-905A-E9A9C73F0649}" type="parTrans" cxnId="{7E5E8B95-EC87-42A3-B275-26BCD40860EF}">
      <dgm:prSet/>
      <dgm:spPr/>
      <dgm:t>
        <a:bodyPr/>
        <a:lstStyle/>
        <a:p>
          <a:endParaRPr lang="it-IT"/>
        </a:p>
      </dgm:t>
    </dgm:pt>
    <dgm:pt modelId="{3F9E03AF-DF28-489D-9289-61C6A6C1185C}" type="sibTrans" cxnId="{7E5E8B95-EC87-42A3-B275-26BCD40860EF}">
      <dgm:prSet/>
      <dgm:spPr/>
      <dgm:t>
        <a:bodyPr/>
        <a:lstStyle/>
        <a:p>
          <a:endParaRPr lang="it-IT"/>
        </a:p>
      </dgm:t>
    </dgm:pt>
    <dgm:pt modelId="{285248EC-4CA7-4CAD-A58A-F27B79652B36}">
      <dgm:prSet/>
      <dgm:spPr/>
      <dgm:t>
        <a:bodyPr/>
        <a:lstStyle/>
        <a:p>
          <a:r>
            <a:rPr lang="it-IT"/>
            <a:t>Assetto lipidico: colesterolo tot e HDL, trigliceridi</a:t>
          </a:r>
        </a:p>
      </dgm:t>
    </dgm:pt>
    <dgm:pt modelId="{5245ECC6-E399-4BE6-A535-21195C0A8E89}" type="parTrans" cxnId="{9D8B2140-0EC0-41AF-9DE1-00CCC051633F}">
      <dgm:prSet/>
      <dgm:spPr/>
      <dgm:t>
        <a:bodyPr/>
        <a:lstStyle/>
        <a:p>
          <a:endParaRPr lang="it-IT"/>
        </a:p>
      </dgm:t>
    </dgm:pt>
    <dgm:pt modelId="{01BAC9D6-4CEF-4674-B8DA-241860C232F5}" type="sibTrans" cxnId="{9D8B2140-0EC0-41AF-9DE1-00CCC051633F}">
      <dgm:prSet/>
      <dgm:spPr/>
      <dgm:t>
        <a:bodyPr/>
        <a:lstStyle/>
        <a:p>
          <a:endParaRPr lang="it-IT"/>
        </a:p>
      </dgm:t>
    </dgm:pt>
    <dgm:pt modelId="{943BE575-EC1F-4DB0-B6BE-A399FEB48662}">
      <dgm:prSet/>
      <dgm:spPr/>
      <dgm:t>
        <a:bodyPr/>
        <a:lstStyle/>
        <a:p>
          <a:r>
            <a:rPr lang="it-IT" dirty="0"/>
            <a:t>Glucosio, emoglobina </a:t>
          </a:r>
          <a:r>
            <a:rPr lang="it-IT" dirty="0" err="1"/>
            <a:t>glicata</a:t>
          </a:r>
          <a:r>
            <a:rPr lang="it-IT" dirty="0"/>
            <a:t>, </a:t>
          </a:r>
          <a:r>
            <a:rPr lang="it-IT" i="1" dirty="0"/>
            <a:t>insulina basale</a:t>
          </a:r>
        </a:p>
      </dgm:t>
    </dgm:pt>
    <dgm:pt modelId="{52E247B4-1425-400C-A773-B104A4D33BFF}" type="parTrans" cxnId="{58E8CCB4-7BD7-42B0-8F1B-BC5E7FC8D8C8}">
      <dgm:prSet/>
      <dgm:spPr/>
      <dgm:t>
        <a:bodyPr/>
        <a:lstStyle/>
        <a:p>
          <a:endParaRPr lang="it-IT"/>
        </a:p>
      </dgm:t>
    </dgm:pt>
    <dgm:pt modelId="{206A069E-CB86-424D-B5D5-B9A5F6AA8CF4}" type="sibTrans" cxnId="{58E8CCB4-7BD7-42B0-8F1B-BC5E7FC8D8C8}">
      <dgm:prSet/>
      <dgm:spPr/>
      <dgm:t>
        <a:bodyPr/>
        <a:lstStyle/>
        <a:p>
          <a:endParaRPr lang="it-IT"/>
        </a:p>
      </dgm:t>
    </dgm:pt>
    <dgm:pt modelId="{8612E485-4181-49C3-A942-86B9FF40F991}">
      <dgm:prSet/>
      <dgm:spPr/>
      <dgm:t>
        <a:bodyPr/>
        <a:lstStyle/>
        <a:p>
          <a:r>
            <a:rPr lang="it-IT"/>
            <a:t>AST/ALT, GGT/FA, Bilirubina</a:t>
          </a:r>
        </a:p>
      </dgm:t>
    </dgm:pt>
    <dgm:pt modelId="{94C3A1C7-CAAB-4A31-A7B3-0E4C01D91CE7}" type="parTrans" cxnId="{0704B34E-DF99-46EB-BECE-9E1D8F0BE600}">
      <dgm:prSet/>
      <dgm:spPr/>
      <dgm:t>
        <a:bodyPr/>
        <a:lstStyle/>
        <a:p>
          <a:endParaRPr lang="it-IT"/>
        </a:p>
      </dgm:t>
    </dgm:pt>
    <dgm:pt modelId="{61DF1082-4D3A-44CC-9C22-98DC3078F1DC}" type="sibTrans" cxnId="{0704B34E-DF99-46EB-BECE-9E1D8F0BE600}">
      <dgm:prSet/>
      <dgm:spPr/>
      <dgm:t>
        <a:bodyPr/>
        <a:lstStyle/>
        <a:p>
          <a:endParaRPr lang="it-IT"/>
        </a:p>
      </dgm:t>
    </dgm:pt>
    <dgm:pt modelId="{E8C56931-EF92-407F-AF40-461D87838AE1}">
      <dgm:prSet/>
      <dgm:spPr/>
      <dgm:t>
        <a:bodyPr/>
        <a:lstStyle/>
        <a:p>
          <a:r>
            <a:rPr lang="it-IT" i="1" dirty="0"/>
            <a:t>TSH reflex </a:t>
          </a:r>
          <a:r>
            <a:rPr lang="it-IT" b="0" i="0" baseline="0" dirty="0"/>
            <a:t>	</a:t>
          </a:r>
          <a:endParaRPr lang="it-IT" dirty="0"/>
        </a:p>
      </dgm:t>
    </dgm:pt>
    <dgm:pt modelId="{9719167E-AFEC-4554-AABE-1B4841A241A1}" type="parTrans" cxnId="{321AAC51-B355-461B-AC8D-00CCC7852880}">
      <dgm:prSet/>
      <dgm:spPr/>
      <dgm:t>
        <a:bodyPr/>
        <a:lstStyle/>
        <a:p>
          <a:endParaRPr lang="it-IT"/>
        </a:p>
      </dgm:t>
    </dgm:pt>
    <dgm:pt modelId="{15D51DED-B544-4660-8C54-67E38E0735EC}" type="sibTrans" cxnId="{321AAC51-B355-461B-AC8D-00CCC7852880}">
      <dgm:prSet/>
      <dgm:spPr/>
      <dgm:t>
        <a:bodyPr/>
        <a:lstStyle/>
        <a:p>
          <a:endParaRPr lang="it-IT"/>
        </a:p>
      </dgm:t>
    </dgm:pt>
    <dgm:pt modelId="{12D9F24B-5E1D-46C8-B9E7-AADE419AAC87}">
      <dgm:prSet/>
      <dgm:spPr/>
      <dgm:t>
        <a:bodyPr/>
        <a:lstStyle/>
        <a:p>
          <a:r>
            <a:rPr lang="it-IT"/>
            <a:t>CPK</a:t>
          </a:r>
        </a:p>
      </dgm:t>
    </dgm:pt>
    <dgm:pt modelId="{79A1869C-3E31-4DCF-903A-9A62E7B56062}" type="parTrans" cxnId="{A177EF9C-DD5C-480E-BA00-33A458217968}">
      <dgm:prSet/>
      <dgm:spPr/>
      <dgm:t>
        <a:bodyPr/>
        <a:lstStyle/>
        <a:p>
          <a:endParaRPr lang="it-IT"/>
        </a:p>
      </dgm:t>
    </dgm:pt>
    <dgm:pt modelId="{458F8082-B8AE-4802-904B-9C17E82A6218}" type="sibTrans" cxnId="{A177EF9C-DD5C-480E-BA00-33A458217968}">
      <dgm:prSet/>
      <dgm:spPr/>
      <dgm:t>
        <a:bodyPr/>
        <a:lstStyle/>
        <a:p>
          <a:endParaRPr lang="it-IT"/>
        </a:p>
      </dgm:t>
    </dgm:pt>
    <dgm:pt modelId="{6D5C0F90-7B6A-42EC-9E2A-897A21BD5E1F}">
      <dgm:prSet/>
      <dgm:spPr/>
      <dgm:t>
        <a:bodyPr/>
        <a:lstStyle/>
        <a:p>
          <a:r>
            <a:rPr lang="it-IT"/>
            <a:t>Acido urico </a:t>
          </a:r>
        </a:p>
      </dgm:t>
    </dgm:pt>
    <dgm:pt modelId="{AD2659A5-20DE-407D-BAE2-84080EA73235}" type="parTrans" cxnId="{399EF0E9-3249-4BAB-9197-0A76ACA84F6F}">
      <dgm:prSet/>
      <dgm:spPr/>
      <dgm:t>
        <a:bodyPr/>
        <a:lstStyle/>
        <a:p>
          <a:endParaRPr lang="it-IT"/>
        </a:p>
      </dgm:t>
    </dgm:pt>
    <dgm:pt modelId="{4C611753-0069-42BD-8A87-8A92FB010190}" type="sibTrans" cxnId="{399EF0E9-3249-4BAB-9197-0A76ACA84F6F}">
      <dgm:prSet/>
      <dgm:spPr/>
      <dgm:t>
        <a:bodyPr/>
        <a:lstStyle/>
        <a:p>
          <a:endParaRPr lang="it-IT"/>
        </a:p>
      </dgm:t>
    </dgm:pt>
    <dgm:pt modelId="{3D915964-BF35-4CB8-9ED4-F9409BD6E345}">
      <dgm:prSet/>
      <dgm:spPr/>
      <dgm:t>
        <a:bodyPr/>
        <a:lstStyle/>
        <a:p>
          <a:r>
            <a:rPr lang="it-IT"/>
            <a:t>Sodio, Potassio, Calcio, Fosforo</a:t>
          </a:r>
        </a:p>
      </dgm:t>
    </dgm:pt>
    <dgm:pt modelId="{D5F95BCF-7B1B-409E-B074-FCB30768CF90}" type="parTrans" cxnId="{F47C2F6F-43C8-424A-86C2-5F8EA9C22D10}">
      <dgm:prSet/>
      <dgm:spPr/>
      <dgm:t>
        <a:bodyPr/>
        <a:lstStyle/>
        <a:p>
          <a:endParaRPr lang="it-IT"/>
        </a:p>
      </dgm:t>
    </dgm:pt>
    <dgm:pt modelId="{E69492FA-DFA8-4704-A704-60628F5296CB}" type="sibTrans" cxnId="{F47C2F6F-43C8-424A-86C2-5F8EA9C22D10}">
      <dgm:prSet/>
      <dgm:spPr/>
      <dgm:t>
        <a:bodyPr/>
        <a:lstStyle/>
        <a:p>
          <a:endParaRPr lang="it-IT"/>
        </a:p>
      </dgm:t>
    </dgm:pt>
    <dgm:pt modelId="{1E7FC9CE-CC94-4D37-84CB-57A5B81D6D1E}">
      <dgm:prSet/>
      <dgm:spPr/>
      <dgm:t>
        <a:bodyPr/>
        <a:lstStyle/>
        <a:p>
          <a:r>
            <a:rPr lang="it-IT" b="1" dirty="0"/>
            <a:t>Proteine totali, </a:t>
          </a:r>
          <a:r>
            <a:rPr lang="it-IT" b="1" dirty="0" smtClean="0"/>
            <a:t>Albumina,</a:t>
          </a:r>
          <a:r>
            <a:rPr lang="it-IT" b="1" i="1" dirty="0" smtClean="0"/>
            <a:t> </a:t>
          </a:r>
          <a:r>
            <a:rPr lang="it-IT" b="1" i="1" dirty="0" err="1" smtClean="0"/>
            <a:t>prealbumina</a:t>
          </a:r>
          <a:endParaRPr lang="it-IT" i="1" dirty="0"/>
        </a:p>
      </dgm:t>
    </dgm:pt>
    <dgm:pt modelId="{858E26D9-2C46-4407-AB73-92275B238705}" type="parTrans" cxnId="{2A8813E8-3AB7-41F9-AFE8-2DFCD69E995E}">
      <dgm:prSet/>
      <dgm:spPr/>
      <dgm:t>
        <a:bodyPr/>
        <a:lstStyle/>
        <a:p>
          <a:endParaRPr lang="it-IT"/>
        </a:p>
      </dgm:t>
    </dgm:pt>
    <dgm:pt modelId="{EDDEA0FE-C0A7-4FA6-81AE-068CF67206E1}" type="sibTrans" cxnId="{2A8813E8-3AB7-41F9-AFE8-2DFCD69E995E}">
      <dgm:prSet/>
      <dgm:spPr/>
      <dgm:t>
        <a:bodyPr/>
        <a:lstStyle/>
        <a:p>
          <a:endParaRPr lang="it-IT"/>
        </a:p>
      </dgm:t>
    </dgm:pt>
    <dgm:pt modelId="{3B8DE44A-0A19-4407-BB06-B9D883A3ECE4}">
      <dgm:prSet/>
      <dgm:spPr/>
      <dgm:t>
        <a:bodyPr/>
        <a:lstStyle/>
        <a:p>
          <a:r>
            <a:rPr lang="it-IT" b="1"/>
            <a:t>Ferro, Ferritina, Transferrina</a:t>
          </a:r>
          <a:r>
            <a:rPr lang="it-IT"/>
            <a:t> </a:t>
          </a:r>
        </a:p>
      </dgm:t>
    </dgm:pt>
    <dgm:pt modelId="{4175D528-6C6C-4B8A-95F4-A52C0973F239}" type="parTrans" cxnId="{5D134717-3945-4804-B01E-C44988151AB5}">
      <dgm:prSet/>
      <dgm:spPr/>
      <dgm:t>
        <a:bodyPr/>
        <a:lstStyle/>
        <a:p>
          <a:endParaRPr lang="it-IT"/>
        </a:p>
      </dgm:t>
    </dgm:pt>
    <dgm:pt modelId="{A799BE8E-A34E-4D22-8262-1B688729BACD}" type="sibTrans" cxnId="{5D134717-3945-4804-B01E-C44988151AB5}">
      <dgm:prSet/>
      <dgm:spPr/>
      <dgm:t>
        <a:bodyPr/>
        <a:lstStyle/>
        <a:p>
          <a:endParaRPr lang="it-IT"/>
        </a:p>
      </dgm:t>
    </dgm:pt>
    <dgm:pt modelId="{65AF0733-FC9B-4C99-9043-A66E7C299D34}">
      <dgm:prSet/>
      <dgm:spPr/>
      <dgm:t>
        <a:bodyPr/>
        <a:lstStyle/>
        <a:p>
          <a:r>
            <a:rPr lang="it-IT" b="1"/>
            <a:t>Vitamina D, PTH</a:t>
          </a:r>
          <a:endParaRPr lang="it-IT"/>
        </a:p>
      </dgm:t>
    </dgm:pt>
    <dgm:pt modelId="{3413B41E-56C6-44C0-8E8B-F719D86A325C}" type="parTrans" cxnId="{F3357BF5-3C72-4E2A-BE29-ACEAF928F0A1}">
      <dgm:prSet/>
      <dgm:spPr/>
      <dgm:t>
        <a:bodyPr/>
        <a:lstStyle/>
        <a:p>
          <a:endParaRPr lang="it-IT"/>
        </a:p>
      </dgm:t>
    </dgm:pt>
    <dgm:pt modelId="{4A4F5771-B2F9-4E5D-9738-43A9258A3088}" type="sibTrans" cxnId="{F3357BF5-3C72-4E2A-BE29-ACEAF928F0A1}">
      <dgm:prSet/>
      <dgm:spPr/>
      <dgm:t>
        <a:bodyPr/>
        <a:lstStyle/>
        <a:p>
          <a:endParaRPr lang="it-IT"/>
        </a:p>
      </dgm:t>
    </dgm:pt>
    <dgm:pt modelId="{6C685DEE-4EFE-4A9E-AD51-00142AA5E1B9}">
      <dgm:prSet/>
      <dgm:spPr/>
      <dgm:t>
        <a:bodyPr/>
        <a:lstStyle/>
        <a:p>
          <a:r>
            <a:rPr lang="it-IT" b="1"/>
            <a:t>Acido Folico</a:t>
          </a:r>
          <a:endParaRPr lang="it-IT"/>
        </a:p>
      </dgm:t>
    </dgm:pt>
    <dgm:pt modelId="{D000E53D-D95A-4793-801A-22AB022CFB51}" type="parTrans" cxnId="{11904C81-304D-4A70-A253-BE7AD3C0BB65}">
      <dgm:prSet/>
      <dgm:spPr/>
      <dgm:t>
        <a:bodyPr/>
        <a:lstStyle/>
        <a:p>
          <a:endParaRPr lang="it-IT"/>
        </a:p>
      </dgm:t>
    </dgm:pt>
    <dgm:pt modelId="{EDF76B29-C573-418D-931C-2AF43F22F1E2}" type="sibTrans" cxnId="{11904C81-304D-4A70-A253-BE7AD3C0BB65}">
      <dgm:prSet/>
      <dgm:spPr/>
      <dgm:t>
        <a:bodyPr/>
        <a:lstStyle/>
        <a:p>
          <a:endParaRPr lang="it-IT"/>
        </a:p>
      </dgm:t>
    </dgm:pt>
    <dgm:pt modelId="{EC74044A-4BEF-4006-B628-76401B059ECF}">
      <dgm:prSet/>
      <dgm:spPr/>
      <dgm:t>
        <a:bodyPr/>
        <a:lstStyle/>
        <a:p>
          <a:r>
            <a:rPr lang="it-IT" b="1"/>
            <a:t>Vitamina B 12</a:t>
          </a:r>
          <a:endParaRPr lang="it-IT"/>
        </a:p>
      </dgm:t>
    </dgm:pt>
    <dgm:pt modelId="{C26AABE6-A6EA-4D03-BEDA-A75F401673DA}" type="parTrans" cxnId="{B03F64E2-3364-40D1-82F0-1309B8BDAF36}">
      <dgm:prSet/>
      <dgm:spPr/>
      <dgm:t>
        <a:bodyPr/>
        <a:lstStyle/>
        <a:p>
          <a:endParaRPr lang="it-IT"/>
        </a:p>
      </dgm:t>
    </dgm:pt>
    <dgm:pt modelId="{04835575-4483-4787-9A19-2B7FBCAAAC54}" type="sibTrans" cxnId="{B03F64E2-3364-40D1-82F0-1309B8BDAF36}">
      <dgm:prSet/>
      <dgm:spPr/>
      <dgm:t>
        <a:bodyPr/>
        <a:lstStyle/>
        <a:p>
          <a:endParaRPr lang="it-IT"/>
        </a:p>
      </dgm:t>
    </dgm:pt>
    <dgm:pt modelId="{826BC92F-1A24-4088-958A-D29E2CC54A7C}">
      <dgm:prSet/>
      <dgm:spPr/>
      <dgm:t>
        <a:bodyPr/>
        <a:lstStyle/>
        <a:p>
          <a:r>
            <a:rPr lang="it-IT" b="1"/>
            <a:t>Vitamine liposolubili (vit A ed E) </a:t>
          </a:r>
          <a:endParaRPr lang="it-IT"/>
        </a:p>
      </dgm:t>
    </dgm:pt>
    <dgm:pt modelId="{40D6E196-F521-4026-B743-CFCD1C11BD15}" type="parTrans" cxnId="{8ABB1E82-BEBD-4198-AC2F-70E63FF0ADB0}">
      <dgm:prSet/>
      <dgm:spPr/>
      <dgm:t>
        <a:bodyPr/>
        <a:lstStyle/>
        <a:p>
          <a:endParaRPr lang="it-IT"/>
        </a:p>
      </dgm:t>
    </dgm:pt>
    <dgm:pt modelId="{89524266-50A0-405E-90FB-456C09E1BD82}" type="sibTrans" cxnId="{8ABB1E82-BEBD-4198-AC2F-70E63FF0ADB0}">
      <dgm:prSet/>
      <dgm:spPr/>
      <dgm:t>
        <a:bodyPr/>
        <a:lstStyle/>
        <a:p>
          <a:endParaRPr lang="it-IT"/>
        </a:p>
      </dgm:t>
    </dgm:pt>
    <dgm:pt modelId="{969AFD8E-2519-47A0-9874-978E4487B1FC}">
      <dgm:prSet/>
      <dgm:spPr/>
      <dgm:t>
        <a:bodyPr/>
        <a:lstStyle/>
        <a:p>
          <a:r>
            <a:rPr lang="it-IT"/>
            <a:t>Pt-Ptt-fibrinogeno</a:t>
          </a:r>
        </a:p>
      </dgm:t>
    </dgm:pt>
    <dgm:pt modelId="{FFBBFB56-6816-49AC-B38A-DF782A359D8D}" type="parTrans" cxnId="{0A9E915E-5F8B-4CD6-A84B-B61C3552D0B0}">
      <dgm:prSet/>
      <dgm:spPr/>
      <dgm:t>
        <a:bodyPr/>
        <a:lstStyle/>
        <a:p>
          <a:endParaRPr lang="it-IT"/>
        </a:p>
      </dgm:t>
    </dgm:pt>
    <dgm:pt modelId="{33CF9529-B670-48A1-9A1A-FA2680FC51A0}" type="sibTrans" cxnId="{0A9E915E-5F8B-4CD6-A84B-B61C3552D0B0}">
      <dgm:prSet/>
      <dgm:spPr/>
      <dgm:t>
        <a:bodyPr/>
        <a:lstStyle/>
        <a:p>
          <a:endParaRPr lang="it-IT"/>
        </a:p>
      </dgm:t>
    </dgm:pt>
    <dgm:pt modelId="{97D8C013-E254-4CD7-BF06-C3F85F2715B5}" type="pres">
      <dgm:prSet presAssocID="{6CE7508A-CCE7-44FB-8742-CB65F9427ECA}" presName="vert0" presStyleCnt="0">
        <dgm:presLayoutVars>
          <dgm:dir/>
          <dgm:animOne val="branch"/>
          <dgm:animLvl val="lvl"/>
        </dgm:presLayoutVars>
      </dgm:prSet>
      <dgm:spPr/>
      <dgm:t>
        <a:bodyPr/>
        <a:lstStyle/>
        <a:p>
          <a:endParaRPr lang="it-IT"/>
        </a:p>
      </dgm:t>
    </dgm:pt>
    <dgm:pt modelId="{FCAA1384-07AE-4EF1-94B0-188ECC6176CA}" type="pres">
      <dgm:prSet presAssocID="{04E48E5D-4EC8-4C64-8065-C7512E37EDB2}" presName="thickLine" presStyleLbl="alignNode1" presStyleIdx="0" presStyleCnt="17"/>
      <dgm:spPr/>
    </dgm:pt>
    <dgm:pt modelId="{8006E934-5F61-4ABE-9843-56B03E7953B7}" type="pres">
      <dgm:prSet presAssocID="{04E48E5D-4EC8-4C64-8065-C7512E37EDB2}" presName="horz1" presStyleCnt="0"/>
      <dgm:spPr/>
    </dgm:pt>
    <dgm:pt modelId="{BA012422-D3FF-4E1A-95A0-817BC723EB82}" type="pres">
      <dgm:prSet presAssocID="{04E48E5D-4EC8-4C64-8065-C7512E37EDB2}" presName="tx1" presStyleLbl="revTx" presStyleIdx="0" presStyleCnt="17"/>
      <dgm:spPr/>
      <dgm:t>
        <a:bodyPr/>
        <a:lstStyle/>
        <a:p>
          <a:endParaRPr lang="it-IT"/>
        </a:p>
      </dgm:t>
    </dgm:pt>
    <dgm:pt modelId="{A3211753-C542-46EA-9159-5780B62DA55F}" type="pres">
      <dgm:prSet presAssocID="{04E48E5D-4EC8-4C64-8065-C7512E37EDB2}" presName="vert1" presStyleCnt="0"/>
      <dgm:spPr/>
    </dgm:pt>
    <dgm:pt modelId="{EE002CEF-73DE-4302-9D02-B0B0098A75FF}" type="pres">
      <dgm:prSet presAssocID="{B75B1F1D-9869-48E8-B17A-F8F5438F6632}" presName="thickLine" presStyleLbl="alignNode1" presStyleIdx="1" presStyleCnt="17"/>
      <dgm:spPr/>
    </dgm:pt>
    <dgm:pt modelId="{F76AC59C-A401-4112-B209-E22E4E66CF55}" type="pres">
      <dgm:prSet presAssocID="{B75B1F1D-9869-48E8-B17A-F8F5438F6632}" presName="horz1" presStyleCnt="0"/>
      <dgm:spPr/>
    </dgm:pt>
    <dgm:pt modelId="{83EC1953-7D06-44B3-8096-4AF2CE2BC09F}" type="pres">
      <dgm:prSet presAssocID="{B75B1F1D-9869-48E8-B17A-F8F5438F6632}" presName="tx1" presStyleLbl="revTx" presStyleIdx="1" presStyleCnt="17"/>
      <dgm:spPr/>
      <dgm:t>
        <a:bodyPr/>
        <a:lstStyle/>
        <a:p>
          <a:endParaRPr lang="it-IT"/>
        </a:p>
      </dgm:t>
    </dgm:pt>
    <dgm:pt modelId="{AA458012-293B-4DCB-A522-61E1CB353E17}" type="pres">
      <dgm:prSet presAssocID="{B75B1F1D-9869-48E8-B17A-F8F5438F6632}" presName="vert1" presStyleCnt="0"/>
      <dgm:spPr/>
    </dgm:pt>
    <dgm:pt modelId="{34DDED9F-C37C-4FEA-BB04-A3C7C89E39B4}" type="pres">
      <dgm:prSet presAssocID="{C4949CBE-D62A-47B8-9846-703FE237AA8B}" presName="thickLine" presStyleLbl="alignNode1" presStyleIdx="2" presStyleCnt="17"/>
      <dgm:spPr/>
    </dgm:pt>
    <dgm:pt modelId="{80E9044A-EAC1-4146-B327-86E57D5048BD}" type="pres">
      <dgm:prSet presAssocID="{C4949CBE-D62A-47B8-9846-703FE237AA8B}" presName="horz1" presStyleCnt="0"/>
      <dgm:spPr/>
    </dgm:pt>
    <dgm:pt modelId="{4D5DE774-91D1-4A49-ACD2-F3906B2A50C4}" type="pres">
      <dgm:prSet presAssocID="{C4949CBE-D62A-47B8-9846-703FE237AA8B}" presName="tx1" presStyleLbl="revTx" presStyleIdx="2" presStyleCnt="17"/>
      <dgm:spPr/>
      <dgm:t>
        <a:bodyPr/>
        <a:lstStyle/>
        <a:p>
          <a:endParaRPr lang="it-IT"/>
        </a:p>
      </dgm:t>
    </dgm:pt>
    <dgm:pt modelId="{FE486007-8244-4F37-A4F4-A9127BFA0400}" type="pres">
      <dgm:prSet presAssocID="{C4949CBE-D62A-47B8-9846-703FE237AA8B}" presName="vert1" presStyleCnt="0"/>
      <dgm:spPr/>
    </dgm:pt>
    <dgm:pt modelId="{D4F8FF71-E216-44E6-953A-A19705C1DBE5}" type="pres">
      <dgm:prSet presAssocID="{285248EC-4CA7-4CAD-A58A-F27B79652B36}" presName="thickLine" presStyleLbl="alignNode1" presStyleIdx="3" presStyleCnt="17"/>
      <dgm:spPr/>
    </dgm:pt>
    <dgm:pt modelId="{B35558C9-F400-498F-8461-47806C2B87D9}" type="pres">
      <dgm:prSet presAssocID="{285248EC-4CA7-4CAD-A58A-F27B79652B36}" presName="horz1" presStyleCnt="0"/>
      <dgm:spPr/>
    </dgm:pt>
    <dgm:pt modelId="{46C3291C-7F11-4748-9516-BF24EB694A39}" type="pres">
      <dgm:prSet presAssocID="{285248EC-4CA7-4CAD-A58A-F27B79652B36}" presName="tx1" presStyleLbl="revTx" presStyleIdx="3" presStyleCnt="17"/>
      <dgm:spPr/>
      <dgm:t>
        <a:bodyPr/>
        <a:lstStyle/>
        <a:p>
          <a:endParaRPr lang="it-IT"/>
        </a:p>
      </dgm:t>
    </dgm:pt>
    <dgm:pt modelId="{91C915B4-0C08-421D-9B91-126F5191A836}" type="pres">
      <dgm:prSet presAssocID="{285248EC-4CA7-4CAD-A58A-F27B79652B36}" presName="vert1" presStyleCnt="0"/>
      <dgm:spPr/>
    </dgm:pt>
    <dgm:pt modelId="{3060DFD0-8085-4B36-BAC6-BABA41697817}" type="pres">
      <dgm:prSet presAssocID="{943BE575-EC1F-4DB0-B6BE-A399FEB48662}" presName="thickLine" presStyleLbl="alignNode1" presStyleIdx="4" presStyleCnt="17"/>
      <dgm:spPr/>
    </dgm:pt>
    <dgm:pt modelId="{6BE1C2F2-ADB2-4D7D-87D0-6097838EE908}" type="pres">
      <dgm:prSet presAssocID="{943BE575-EC1F-4DB0-B6BE-A399FEB48662}" presName="horz1" presStyleCnt="0"/>
      <dgm:spPr/>
    </dgm:pt>
    <dgm:pt modelId="{A8CA8143-F13D-49F1-9803-3505CF7CED1E}" type="pres">
      <dgm:prSet presAssocID="{943BE575-EC1F-4DB0-B6BE-A399FEB48662}" presName="tx1" presStyleLbl="revTx" presStyleIdx="4" presStyleCnt="17"/>
      <dgm:spPr/>
      <dgm:t>
        <a:bodyPr/>
        <a:lstStyle/>
        <a:p>
          <a:endParaRPr lang="it-IT"/>
        </a:p>
      </dgm:t>
    </dgm:pt>
    <dgm:pt modelId="{81F2F0C8-AE43-4B74-9C35-26695F109996}" type="pres">
      <dgm:prSet presAssocID="{943BE575-EC1F-4DB0-B6BE-A399FEB48662}" presName="vert1" presStyleCnt="0"/>
      <dgm:spPr/>
    </dgm:pt>
    <dgm:pt modelId="{60EC5238-68AF-43AB-8440-290FFF3053C4}" type="pres">
      <dgm:prSet presAssocID="{8612E485-4181-49C3-A942-86B9FF40F991}" presName="thickLine" presStyleLbl="alignNode1" presStyleIdx="5" presStyleCnt="17"/>
      <dgm:spPr/>
    </dgm:pt>
    <dgm:pt modelId="{CFF8B79E-1B9B-414B-89A3-40B930D62039}" type="pres">
      <dgm:prSet presAssocID="{8612E485-4181-49C3-A942-86B9FF40F991}" presName="horz1" presStyleCnt="0"/>
      <dgm:spPr/>
    </dgm:pt>
    <dgm:pt modelId="{1825E5EF-6963-448A-A577-B9B3AFDCA52D}" type="pres">
      <dgm:prSet presAssocID="{8612E485-4181-49C3-A942-86B9FF40F991}" presName="tx1" presStyleLbl="revTx" presStyleIdx="5" presStyleCnt="17"/>
      <dgm:spPr/>
      <dgm:t>
        <a:bodyPr/>
        <a:lstStyle/>
        <a:p>
          <a:endParaRPr lang="it-IT"/>
        </a:p>
      </dgm:t>
    </dgm:pt>
    <dgm:pt modelId="{13D6F2C7-A0BB-4B08-A442-D027F707CFBE}" type="pres">
      <dgm:prSet presAssocID="{8612E485-4181-49C3-A942-86B9FF40F991}" presName="vert1" presStyleCnt="0"/>
      <dgm:spPr/>
    </dgm:pt>
    <dgm:pt modelId="{FEAF71B1-E1DB-4934-A650-2CD386A40ACC}" type="pres">
      <dgm:prSet presAssocID="{E8C56931-EF92-407F-AF40-461D87838AE1}" presName="thickLine" presStyleLbl="alignNode1" presStyleIdx="6" presStyleCnt="17"/>
      <dgm:spPr/>
    </dgm:pt>
    <dgm:pt modelId="{6F24555E-F3BB-40E6-AC02-36B297E02651}" type="pres">
      <dgm:prSet presAssocID="{E8C56931-EF92-407F-AF40-461D87838AE1}" presName="horz1" presStyleCnt="0"/>
      <dgm:spPr/>
    </dgm:pt>
    <dgm:pt modelId="{9C986B83-DC29-40A5-A0DA-5B36CC9B0948}" type="pres">
      <dgm:prSet presAssocID="{E8C56931-EF92-407F-AF40-461D87838AE1}" presName="tx1" presStyleLbl="revTx" presStyleIdx="6" presStyleCnt="17"/>
      <dgm:spPr/>
      <dgm:t>
        <a:bodyPr/>
        <a:lstStyle/>
        <a:p>
          <a:endParaRPr lang="it-IT"/>
        </a:p>
      </dgm:t>
    </dgm:pt>
    <dgm:pt modelId="{3B6E4BAF-FCED-4D56-99FE-CD293522D6A1}" type="pres">
      <dgm:prSet presAssocID="{E8C56931-EF92-407F-AF40-461D87838AE1}" presName="vert1" presStyleCnt="0"/>
      <dgm:spPr/>
    </dgm:pt>
    <dgm:pt modelId="{221AD714-59D0-4622-B343-9583EC754929}" type="pres">
      <dgm:prSet presAssocID="{12D9F24B-5E1D-46C8-B9E7-AADE419AAC87}" presName="thickLine" presStyleLbl="alignNode1" presStyleIdx="7" presStyleCnt="17"/>
      <dgm:spPr/>
    </dgm:pt>
    <dgm:pt modelId="{9E1EB3F3-683C-4F96-96B1-985F4B672240}" type="pres">
      <dgm:prSet presAssocID="{12D9F24B-5E1D-46C8-B9E7-AADE419AAC87}" presName="horz1" presStyleCnt="0"/>
      <dgm:spPr/>
    </dgm:pt>
    <dgm:pt modelId="{76CCCB0F-4961-4DF6-8ED8-1F924B142075}" type="pres">
      <dgm:prSet presAssocID="{12D9F24B-5E1D-46C8-B9E7-AADE419AAC87}" presName="tx1" presStyleLbl="revTx" presStyleIdx="7" presStyleCnt="17"/>
      <dgm:spPr/>
      <dgm:t>
        <a:bodyPr/>
        <a:lstStyle/>
        <a:p>
          <a:endParaRPr lang="it-IT"/>
        </a:p>
      </dgm:t>
    </dgm:pt>
    <dgm:pt modelId="{DC0B7155-3E44-4D8B-8724-426F1AD2FC3B}" type="pres">
      <dgm:prSet presAssocID="{12D9F24B-5E1D-46C8-B9E7-AADE419AAC87}" presName="vert1" presStyleCnt="0"/>
      <dgm:spPr/>
    </dgm:pt>
    <dgm:pt modelId="{15185F13-8EE1-4E52-8770-A95C9488AFFE}" type="pres">
      <dgm:prSet presAssocID="{6D5C0F90-7B6A-42EC-9E2A-897A21BD5E1F}" presName="thickLine" presStyleLbl="alignNode1" presStyleIdx="8" presStyleCnt="17"/>
      <dgm:spPr/>
    </dgm:pt>
    <dgm:pt modelId="{E3B88E6D-144C-4BB3-AB9C-A774A3C22157}" type="pres">
      <dgm:prSet presAssocID="{6D5C0F90-7B6A-42EC-9E2A-897A21BD5E1F}" presName="horz1" presStyleCnt="0"/>
      <dgm:spPr/>
    </dgm:pt>
    <dgm:pt modelId="{5AE1C0AD-E0EC-4706-893B-B9B6C2C99E06}" type="pres">
      <dgm:prSet presAssocID="{6D5C0F90-7B6A-42EC-9E2A-897A21BD5E1F}" presName="tx1" presStyleLbl="revTx" presStyleIdx="8" presStyleCnt="17"/>
      <dgm:spPr/>
      <dgm:t>
        <a:bodyPr/>
        <a:lstStyle/>
        <a:p>
          <a:endParaRPr lang="it-IT"/>
        </a:p>
      </dgm:t>
    </dgm:pt>
    <dgm:pt modelId="{E5FB3C81-34C5-4B79-BAFE-42D6925710FB}" type="pres">
      <dgm:prSet presAssocID="{6D5C0F90-7B6A-42EC-9E2A-897A21BD5E1F}" presName="vert1" presStyleCnt="0"/>
      <dgm:spPr/>
    </dgm:pt>
    <dgm:pt modelId="{C0C21873-BEA4-4C38-9D07-DDDF3FEBA304}" type="pres">
      <dgm:prSet presAssocID="{3D915964-BF35-4CB8-9ED4-F9409BD6E345}" presName="thickLine" presStyleLbl="alignNode1" presStyleIdx="9" presStyleCnt="17"/>
      <dgm:spPr/>
    </dgm:pt>
    <dgm:pt modelId="{4DDC7456-CDE6-4893-B045-D81FDA3736FC}" type="pres">
      <dgm:prSet presAssocID="{3D915964-BF35-4CB8-9ED4-F9409BD6E345}" presName="horz1" presStyleCnt="0"/>
      <dgm:spPr/>
    </dgm:pt>
    <dgm:pt modelId="{21756EAD-FBDC-44F2-8CEE-8D1A23AC8645}" type="pres">
      <dgm:prSet presAssocID="{3D915964-BF35-4CB8-9ED4-F9409BD6E345}" presName="tx1" presStyleLbl="revTx" presStyleIdx="9" presStyleCnt="17"/>
      <dgm:spPr/>
      <dgm:t>
        <a:bodyPr/>
        <a:lstStyle/>
        <a:p>
          <a:endParaRPr lang="it-IT"/>
        </a:p>
      </dgm:t>
    </dgm:pt>
    <dgm:pt modelId="{B7DDD93F-80D9-4F0E-90C3-A8538F942AB6}" type="pres">
      <dgm:prSet presAssocID="{3D915964-BF35-4CB8-9ED4-F9409BD6E345}" presName="vert1" presStyleCnt="0"/>
      <dgm:spPr/>
    </dgm:pt>
    <dgm:pt modelId="{9179B719-CA20-4F68-BA12-474DB9D3B371}" type="pres">
      <dgm:prSet presAssocID="{1E7FC9CE-CC94-4D37-84CB-57A5B81D6D1E}" presName="thickLine" presStyleLbl="alignNode1" presStyleIdx="10" presStyleCnt="17"/>
      <dgm:spPr/>
    </dgm:pt>
    <dgm:pt modelId="{1F901713-05B4-4021-9313-750B998C88BC}" type="pres">
      <dgm:prSet presAssocID="{1E7FC9CE-CC94-4D37-84CB-57A5B81D6D1E}" presName="horz1" presStyleCnt="0"/>
      <dgm:spPr/>
    </dgm:pt>
    <dgm:pt modelId="{19DBFAE9-E43E-43DD-995D-A13FC2683A48}" type="pres">
      <dgm:prSet presAssocID="{1E7FC9CE-CC94-4D37-84CB-57A5B81D6D1E}" presName="tx1" presStyleLbl="revTx" presStyleIdx="10" presStyleCnt="17"/>
      <dgm:spPr/>
      <dgm:t>
        <a:bodyPr/>
        <a:lstStyle/>
        <a:p>
          <a:endParaRPr lang="it-IT"/>
        </a:p>
      </dgm:t>
    </dgm:pt>
    <dgm:pt modelId="{9AC40E89-7469-491C-B4E6-7222F4D420C9}" type="pres">
      <dgm:prSet presAssocID="{1E7FC9CE-CC94-4D37-84CB-57A5B81D6D1E}" presName="vert1" presStyleCnt="0"/>
      <dgm:spPr/>
    </dgm:pt>
    <dgm:pt modelId="{693A277F-D4AC-420C-8B0B-12775B3E1689}" type="pres">
      <dgm:prSet presAssocID="{3B8DE44A-0A19-4407-BB06-B9D883A3ECE4}" presName="thickLine" presStyleLbl="alignNode1" presStyleIdx="11" presStyleCnt="17"/>
      <dgm:spPr/>
    </dgm:pt>
    <dgm:pt modelId="{CA384D73-C9D9-4347-9D09-54A23264D82F}" type="pres">
      <dgm:prSet presAssocID="{3B8DE44A-0A19-4407-BB06-B9D883A3ECE4}" presName="horz1" presStyleCnt="0"/>
      <dgm:spPr/>
    </dgm:pt>
    <dgm:pt modelId="{FE7E0701-4972-4846-B324-FB852442592B}" type="pres">
      <dgm:prSet presAssocID="{3B8DE44A-0A19-4407-BB06-B9D883A3ECE4}" presName="tx1" presStyleLbl="revTx" presStyleIdx="11" presStyleCnt="17"/>
      <dgm:spPr/>
      <dgm:t>
        <a:bodyPr/>
        <a:lstStyle/>
        <a:p>
          <a:endParaRPr lang="it-IT"/>
        </a:p>
      </dgm:t>
    </dgm:pt>
    <dgm:pt modelId="{D8C2E0CE-5743-4482-9A9A-AFF1D1F20542}" type="pres">
      <dgm:prSet presAssocID="{3B8DE44A-0A19-4407-BB06-B9D883A3ECE4}" presName="vert1" presStyleCnt="0"/>
      <dgm:spPr/>
    </dgm:pt>
    <dgm:pt modelId="{D7316461-924B-4863-ABFE-9E0B071F2365}" type="pres">
      <dgm:prSet presAssocID="{65AF0733-FC9B-4C99-9043-A66E7C299D34}" presName="thickLine" presStyleLbl="alignNode1" presStyleIdx="12" presStyleCnt="17"/>
      <dgm:spPr/>
    </dgm:pt>
    <dgm:pt modelId="{1051465B-A0CB-4EC3-B47F-14AB79F19094}" type="pres">
      <dgm:prSet presAssocID="{65AF0733-FC9B-4C99-9043-A66E7C299D34}" presName="horz1" presStyleCnt="0"/>
      <dgm:spPr/>
    </dgm:pt>
    <dgm:pt modelId="{9BB69D94-98CC-4600-9C82-DE906E593D7A}" type="pres">
      <dgm:prSet presAssocID="{65AF0733-FC9B-4C99-9043-A66E7C299D34}" presName="tx1" presStyleLbl="revTx" presStyleIdx="12" presStyleCnt="17"/>
      <dgm:spPr/>
      <dgm:t>
        <a:bodyPr/>
        <a:lstStyle/>
        <a:p>
          <a:endParaRPr lang="it-IT"/>
        </a:p>
      </dgm:t>
    </dgm:pt>
    <dgm:pt modelId="{3A22ECD9-74BB-4702-86EE-4538DAA9F97A}" type="pres">
      <dgm:prSet presAssocID="{65AF0733-FC9B-4C99-9043-A66E7C299D34}" presName="vert1" presStyleCnt="0"/>
      <dgm:spPr/>
    </dgm:pt>
    <dgm:pt modelId="{494D34E1-AEEA-4BD1-B5E6-9FAA07ECE80C}" type="pres">
      <dgm:prSet presAssocID="{6C685DEE-4EFE-4A9E-AD51-00142AA5E1B9}" presName="thickLine" presStyleLbl="alignNode1" presStyleIdx="13" presStyleCnt="17"/>
      <dgm:spPr/>
    </dgm:pt>
    <dgm:pt modelId="{D902C3D0-7F75-4F2F-9609-7F34E18FE03C}" type="pres">
      <dgm:prSet presAssocID="{6C685DEE-4EFE-4A9E-AD51-00142AA5E1B9}" presName="horz1" presStyleCnt="0"/>
      <dgm:spPr/>
    </dgm:pt>
    <dgm:pt modelId="{B45AC00B-0A96-4E8D-A784-3C617368E25F}" type="pres">
      <dgm:prSet presAssocID="{6C685DEE-4EFE-4A9E-AD51-00142AA5E1B9}" presName="tx1" presStyleLbl="revTx" presStyleIdx="13" presStyleCnt="17"/>
      <dgm:spPr/>
      <dgm:t>
        <a:bodyPr/>
        <a:lstStyle/>
        <a:p>
          <a:endParaRPr lang="it-IT"/>
        </a:p>
      </dgm:t>
    </dgm:pt>
    <dgm:pt modelId="{A3DE0000-3F04-43A5-8B2A-4FC4E070E26A}" type="pres">
      <dgm:prSet presAssocID="{6C685DEE-4EFE-4A9E-AD51-00142AA5E1B9}" presName="vert1" presStyleCnt="0"/>
      <dgm:spPr/>
    </dgm:pt>
    <dgm:pt modelId="{47107309-8EA3-424B-8E34-10D6DB352888}" type="pres">
      <dgm:prSet presAssocID="{EC74044A-4BEF-4006-B628-76401B059ECF}" presName="thickLine" presStyleLbl="alignNode1" presStyleIdx="14" presStyleCnt="17"/>
      <dgm:spPr/>
    </dgm:pt>
    <dgm:pt modelId="{48FE2D0D-54A8-4740-9570-4A4B305E0C52}" type="pres">
      <dgm:prSet presAssocID="{EC74044A-4BEF-4006-B628-76401B059ECF}" presName="horz1" presStyleCnt="0"/>
      <dgm:spPr/>
    </dgm:pt>
    <dgm:pt modelId="{CF187522-DA0B-49D6-82DD-378EE928F757}" type="pres">
      <dgm:prSet presAssocID="{EC74044A-4BEF-4006-B628-76401B059ECF}" presName="tx1" presStyleLbl="revTx" presStyleIdx="14" presStyleCnt="17"/>
      <dgm:spPr/>
      <dgm:t>
        <a:bodyPr/>
        <a:lstStyle/>
        <a:p>
          <a:endParaRPr lang="it-IT"/>
        </a:p>
      </dgm:t>
    </dgm:pt>
    <dgm:pt modelId="{B92B8E59-ED5C-46A7-990F-A340261C7FEA}" type="pres">
      <dgm:prSet presAssocID="{EC74044A-4BEF-4006-B628-76401B059ECF}" presName="vert1" presStyleCnt="0"/>
      <dgm:spPr/>
    </dgm:pt>
    <dgm:pt modelId="{350CC061-E36C-4321-8B25-57776E46BE92}" type="pres">
      <dgm:prSet presAssocID="{826BC92F-1A24-4088-958A-D29E2CC54A7C}" presName="thickLine" presStyleLbl="alignNode1" presStyleIdx="15" presStyleCnt="17"/>
      <dgm:spPr/>
    </dgm:pt>
    <dgm:pt modelId="{2E1F77DE-3A53-46D6-B54E-363AE3F1746C}" type="pres">
      <dgm:prSet presAssocID="{826BC92F-1A24-4088-958A-D29E2CC54A7C}" presName="horz1" presStyleCnt="0"/>
      <dgm:spPr/>
    </dgm:pt>
    <dgm:pt modelId="{7BEDE05B-9329-43F3-88C9-80209BCFA335}" type="pres">
      <dgm:prSet presAssocID="{826BC92F-1A24-4088-958A-D29E2CC54A7C}" presName="tx1" presStyleLbl="revTx" presStyleIdx="15" presStyleCnt="17"/>
      <dgm:spPr/>
      <dgm:t>
        <a:bodyPr/>
        <a:lstStyle/>
        <a:p>
          <a:endParaRPr lang="it-IT"/>
        </a:p>
      </dgm:t>
    </dgm:pt>
    <dgm:pt modelId="{7B211C11-E9F2-4587-AD27-83D2F9069E8E}" type="pres">
      <dgm:prSet presAssocID="{826BC92F-1A24-4088-958A-D29E2CC54A7C}" presName="vert1" presStyleCnt="0"/>
      <dgm:spPr/>
    </dgm:pt>
    <dgm:pt modelId="{2CB343C3-E567-4C24-BE06-FABE69913AE1}" type="pres">
      <dgm:prSet presAssocID="{969AFD8E-2519-47A0-9874-978E4487B1FC}" presName="thickLine" presStyleLbl="alignNode1" presStyleIdx="16" presStyleCnt="17"/>
      <dgm:spPr/>
    </dgm:pt>
    <dgm:pt modelId="{21510534-751A-40E9-B7BE-994C2255376A}" type="pres">
      <dgm:prSet presAssocID="{969AFD8E-2519-47A0-9874-978E4487B1FC}" presName="horz1" presStyleCnt="0"/>
      <dgm:spPr/>
    </dgm:pt>
    <dgm:pt modelId="{A8781E9A-FC4F-44B8-BF13-1E075AC22CDB}" type="pres">
      <dgm:prSet presAssocID="{969AFD8E-2519-47A0-9874-978E4487B1FC}" presName="tx1" presStyleLbl="revTx" presStyleIdx="16" presStyleCnt="17"/>
      <dgm:spPr/>
      <dgm:t>
        <a:bodyPr/>
        <a:lstStyle/>
        <a:p>
          <a:endParaRPr lang="it-IT"/>
        </a:p>
      </dgm:t>
    </dgm:pt>
    <dgm:pt modelId="{A8955432-3AFB-4BF3-B38B-3B7DC7D9679F}" type="pres">
      <dgm:prSet presAssocID="{969AFD8E-2519-47A0-9874-978E4487B1FC}" presName="vert1" presStyleCnt="0"/>
      <dgm:spPr/>
    </dgm:pt>
  </dgm:ptLst>
  <dgm:cxnLst>
    <dgm:cxn modelId="{45FAE791-1A93-4352-92D4-5D6521CCF6C6}" type="presOf" srcId="{285248EC-4CA7-4CAD-A58A-F27B79652B36}" destId="{46C3291C-7F11-4748-9516-BF24EB694A39}" srcOrd="0" destOrd="0" presId="urn:microsoft.com/office/officeart/2008/layout/LinedList"/>
    <dgm:cxn modelId="{0704B34E-DF99-46EB-BECE-9E1D8F0BE600}" srcId="{6CE7508A-CCE7-44FB-8742-CB65F9427ECA}" destId="{8612E485-4181-49C3-A942-86B9FF40F991}" srcOrd="5" destOrd="0" parTransId="{94C3A1C7-CAAB-4A31-A7B3-0E4C01D91CE7}" sibTransId="{61DF1082-4D3A-44CC-9C22-98DC3078F1DC}"/>
    <dgm:cxn modelId="{B08BC43D-B983-4E32-8F59-4609827AFA17}" type="presOf" srcId="{6CE7508A-CCE7-44FB-8742-CB65F9427ECA}" destId="{97D8C013-E254-4CD7-BF06-C3F85F2715B5}" srcOrd="0" destOrd="0" presId="urn:microsoft.com/office/officeart/2008/layout/LinedList"/>
    <dgm:cxn modelId="{2A8813E8-3AB7-41F9-AFE8-2DFCD69E995E}" srcId="{6CE7508A-CCE7-44FB-8742-CB65F9427ECA}" destId="{1E7FC9CE-CC94-4D37-84CB-57A5B81D6D1E}" srcOrd="10" destOrd="0" parTransId="{858E26D9-2C46-4407-AB73-92275B238705}" sibTransId="{EDDEA0FE-C0A7-4FA6-81AE-068CF67206E1}"/>
    <dgm:cxn modelId="{8ABB1E82-BEBD-4198-AC2F-70E63FF0ADB0}" srcId="{6CE7508A-CCE7-44FB-8742-CB65F9427ECA}" destId="{826BC92F-1A24-4088-958A-D29E2CC54A7C}" srcOrd="15" destOrd="0" parTransId="{40D6E196-F521-4026-B743-CFCD1C11BD15}" sibTransId="{89524266-50A0-405E-90FB-456C09E1BD82}"/>
    <dgm:cxn modelId="{3219EB39-33BA-4D20-B0A1-315BE805E72B}" srcId="{6CE7508A-CCE7-44FB-8742-CB65F9427ECA}" destId="{04E48E5D-4EC8-4C64-8065-C7512E37EDB2}" srcOrd="0" destOrd="0" parTransId="{6F49E146-F863-4149-9577-E5E6F052CFAA}" sibTransId="{833F0FD5-200B-4F67-A8C0-4C1DB7C36100}"/>
    <dgm:cxn modelId="{399EF0E9-3249-4BAB-9197-0A76ACA84F6F}" srcId="{6CE7508A-CCE7-44FB-8742-CB65F9427ECA}" destId="{6D5C0F90-7B6A-42EC-9E2A-897A21BD5E1F}" srcOrd="8" destOrd="0" parTransId="{AD2659A5-20DE-407D-BAE2-84080EA73235}" sibTransId="{4C611753-0069-42BD-8A87-8A92FB010190}"/>
    <dgm:cxn modelId="{38376D1C-A958-4A6B-BF97-D0584B6A936A}" type="presOf" srcId="{826BC92F-1A24-4088-958A-D29E2CC54A7C}" destId="{7BEDE05B-9329-43F3-88C9-80209BCFA335}" srcOrd="0" destOrd="0" presId="urn:microsoft.com/office/officeart/2008/layout/LinedList"/>
    <dgm:cxn modelId="{D132B5CF-FE47-4B31-B01B-3455B5D6E42F}" type="presOf" srcId="{6C685DEE-4EFE-4A9E-AD51-00142AA5E1B9}" destId="{B45AC00B-0A96-4E8D-A784-3C617368E25F}" srcOrd="0" destOrd="0" presId="urn:microsoft.com/office/officeart/2008/layout/LinedList"/>
    <dgm:cxn modelId="{6AFAF961-B03B-461C-AC01-B7358FDF5F08}" srcId="{6CE7508A-CCE7-44FB-8742-CB65F9427ECA}" destId="{B75B1F1D-9869-48E8-B17A-F8F5438F6632}" srcOrd="1" destOrd="0" parTransId="{2F01363C-6EC9-4A13-992E-64FD6445F58E}" sibTransId="{CA32946F-97D7-489F-A81F-C032511B849D}"/>
    <dgm:cxn modelId="{7E5E8B95-EC87-42A3-B275-26BCD40860EF}" srcId="{6CE7508A-CCE7-44FB-8742-CB65F9427ECA}" destId="{C4949CBE-D62A-47B8-9846-703FE237AA8B}" srcOrd="2" destOrd="0" parTransId="{1036F89B-7892-463A-905A-E9A9C73F0649}" sibTransId="{3F9E03AF-DF28-489D-9289-61C6A6C1185C}"/>
    <dgm:cxn modelId="{76AE78BA-7796-4A39-BD61-EAEB182F8DE8}" type="presOf" srcId="{3B8DE44A-0A19-4407-BB06-B9D883A3ECE4}" destId="{FE7E0701-4972-4846-B324-FB852442592B}" srcOrd="0" destOrd="0" presId="urn:microsoft.com/office/officeart/2008/layout/LinedList"/>
    <dgm:cxn modelId="{9D8B2140-0EC0-41AF-9DE1-00CCC051633F}" srcId="{6CE7508A-CCE7-44FB-8742-CB65F9427ECA}" destId="{285248EC-4CA7-4CAD-A58A-F27B79652B36}" srcOrd="3" destOrd="0" parTransId="{5245ECC6-E399-4BE6-A535-21195C0A8E89}" sibTransId="{01BAC9D6-4CEF-4674-B8DA-241860C232F5}"/>
    <dgm:cxn modelId="{321AAC51-B355-461B-AC8D-00CCC7852880}" srcId="{6CE7508A-CCE7-44FB-8742-CB65F9427ECA}" destId="{E8C56931-EF92-407F-AF40-461D87838AE1}" srcOrd="6" destOrd="0" parTransId="{9719167E-AFEC-4554-AABE-1B4841A241A1}" sibTransId="{15D51DED-B544-4660-8C54-67E38E0735EC}"/>
    <dgm:cxn modelId="{B820A09E-0D50-474F-A181-B95D1B7A9965}" type="presOf" srcId="{04E48E5D-4EC8-4C64-8065-C7512E37EDB2}" destId="{BA012422-D3FF-4E1A-95A0-817BC723EB82}" srcOrd="0" destOrd="0" presId="urn:microsoft.com/office/officeart/2008/layout/LinedList"/>
    <dgm:cxn modelId="{A9437B5C-B598-4712-8F03-58708C782390}" type="presOf" srcId="{12D9F24B-5E1D-46C8-B9E7-AADE419AAC87}" destId="{76CCCB0F-4961-4DF6-8ED8-1F924B142075}" srcOrd="0" destOrd="0" presId="urn:microsoft.com/office/officeart/2008/layout/LinedList"/>
    <dgm:cxn modelId="{B03F64E2-3364-40D1-82F0-1309B8BDAF36}" srcId="{6CE7508A-CCE7-44FB-8742-CB65F9427ECA}" destId="{EC74044A-4BEF-4006-B628-76401B059ECF}" srcOrd="14" destOrd="0" parTransId="{C26AABE6-A6EA-4D03-BEDA-A75F401673DA}" sibTransId="{04835575-4483-4787-9A19-2B7FBCAAAC54}"/>
    <dgm:cxn modelId="{BA78B38F-EAA0-41A2-9DFC-838C4547EC20}" type="presOf" srcId="{65AF0733-FC9B-4C99-9043-A66E7C299D34}" destId="{9BB69D94-98CC-4600-9C82-DE906E593D7A}" srcOrd="0" destOrd="0" presId="urn:microsoft.com/office/officeart/2008/layout/LinedList"/>
    <dgm:cxn modelId="{FA508E79-65FF-4E3A-95BC-BDA0D70B6F4B}" type="presOf" srcId="{969AFD8E-2519-47A0-9874-978E4487B1FC}" destId="{A8781E9A-FC4F-44B8-BF13-1E075AC22CDB}" srcOrd="0" destOrd="0" presId="urn:microsoft.com/office/officeart/2008/layout/LinedList"/>
    <dgm:cxn modelId="{58E8CCB4-7BD7-42B0-8F1B-BC5E7FC8D8C8}" srcId="{6CE7508A-CCE7-44FB-8742-CB65F9427ECA}" destId="{943BE575-EC1F-4DB0-B6BE-A399FEB48662}" srcOrd="4" destOrd="0" parTransId="{52E247B4-1425-400C-A773-B104A4D33BFF}" sibTransId="{206A069E-CB86-424D-B5D5-B9A5F6AA8CF4}"/>
    <dgm:cxn modelId="{D82EDBFC-DB42-405A-8F1B-3C1D2D588916}" type="presOf" srcId="{1E7FC9CE-CC94-4D37-84CB-57A5B81D6D1E}" destId="{19DBFAE9-E43E-43DD-995D-A13FC2683A48}" srcOrd="0" destOrd="0" presId="urn:microsoft.com/office/officeart/2008/layout/LinedList"/>
    <dgm:cxn modelId="{4CD48773-4036-4197-A194-09296F61F6D3}" type="presOf" srcId="{3D915964-BF35-4CB8-9ED4-F9409BD6E345}" destId="{21756EAD-FBDC-44F2-8CEE-8D1A23AC8645}" srcOrd="0" destOrd="0" presId="urn:microsoft.com/office/officeart/2008/layout/LinedList"/>
    <dgm:cxn modelId="{016EA9B0-700A-42F3-94AE-15A675745BA6}" type="presOf" srcId="{EC74044A-4BEF-4006-B628-76401B059ECF}" destId="{CF187522-DA0B-49D6-82DD-378EE928F757}" srcOrd="0" destOrd="0" presId="urn:microsoft.com/office/officeart/2008/layout/LinedList"/>
    <dgm:cxn modelId="{0A9E915E-5F8B-4CD6-A84B-B61C3552D0B0}" srcId="{6CE7508A-CCE7-44FB-8742-CB65F9427ECA}" destId="{969AFD8E-2519-47A0-9874-978E4487B1FC}" srcOrd="16" destOrd="0" parTransId="{FFBBFB56-6816-49AC-B38A-DF782A359D8D}" sibTransId="{33CF9529-B670-48A1-9A1A-FA2680FC51A0}"/>
    <dgm:cxn modelId="{607E2AF8-62B7-48CF-9AA3-14E3C00BD4DA}" type="presOf" srcId="{B75B1F1D-9869-48E8-B17A-F8F5438F6632}" destId="{83EC1953-7D06-44B3-8096-4AF2CE2BC09F}" srcOrd="0" destOrd="0" presId="urn:microsoft.com/office/officeart/2008/layout/LinedList"/>
    <dgm:cxn modelId="{20875C74-ADB6-42D6-96A1-54490DF8596B}" type="presOf" srcId="{6D5C0F90-7B6A-42EC-9E2A-897A21BD5E1F}" destId="{5AE1C0AD-E0EC-4706-893B-B9B6C2C99E06}" srcOrd="0" destOrd="0" presId="urn:microsoft.com/office/officeart/2008/layout/LinedList"/>
    <dgm:cxn modelId="{0F714683-F1C1-4ED2-89FE-3EBD0FE20097}" type="presOf" srcId="{8612E485-4181-49C3-A942-86B9FF40F991}" destId="{1825E5EF-6963-448A-A577-B9B3AFDCA52D}" srcOrd="0" destOrd="0" presId="urn:microsoft.com/office/officeart/2008/layout/LinedList"/>
    <dgm:cxn modelId="{5D134717-3945-4804-B01E-C44988151AB5}" srcId="{6CE7508A-CCE7-44FB-8742-CB65F9427ECA}" destId="{3B8DE44A-0A19-4407-BB06-B9D883A3ECE4}" srcOrd="11" destOrd="0" parTransId="{4175D528-6C6C-4B8A-95F4-A52C0973F239}" sibTransId="{A799BE8E-A34E-4D22-8262-1B688729BACD}"/>
    <dgm:cxn modelId="{11904C81-304D-4A70-A253-BE7AD3C0BB65}" srcId="{6CE7508A-CCE7-44FB-8742-CB65F9427ECA}" destId="{6C685DEE-4EFE-4A9E-AD51-00142AA5E1B9}" srcOrd="13" destOrd="0" parTransId="{D000E53D-D95A-4793-801A-22AB022CFB51}" sibTransId="{EDF76B29-C573-418D-931C-2AF43F22F1E2}"/>
    <dgm:cxn modelId="{00FC9F30-752B-493B-AE0E-A97077B9D5BC}" type="presOf" srcId="{943BE575-EC1F-4DB0-B6BE-A399FEB48662}" destId="{A8CA8143-F13D-49F1-9803-3505CF7CED1E}" srcOrd="0" destOrd="0" presId="urn:microsoft.com/office/officeart/2008/layout/LinedList"/>
    <dgm:cxn modelId="{F3357BF5-3C72-4E2A-BE29-ACEAF928F0A1}" srcId="{6CE7508A-CCE7-44FB-8742-CB65F9427ECA}" destId="{65AF0733-FC9B-4C99-9043-A66E7C299D34}" srcOrd="12" destOrd="0" parTransId="{3413B41E-56C6-44C0-8E8B-F719D86A325C}" sibTransId="{4A4F5771-B2F9-4E5D-9738-43A9258A3088}"/>
    <dgm:cxn modelId="{9B38587A-E19C-41AE-82F1-8A0736864FD0}" type="presOf" srcId="{E8C56931-EF92-407F-AF40-461D87838AE1}" destId="{9C986B83-DC29-40A5-A0DA-5B36CC9B0948}" srcOrd="0" destOrd="0" presId="urn:microsoft.com/office/officeart/2008/layout/LinedList"/>
    <dgm:cxn modelId="{898E5B2C-83DB-44B3-84F8-6D586DEB87E9}" type="presOf" srcId="{C4949CBE-D62A-47B8-9846-703FE237AA8B}" destId="{4D5DE774-91D1-4A49-ACD2-F3906B2A50C4}" srcOrd="0" destOrd="0" presId="urn:microsoft.com/office/officeart/2008/layout/LinedList"/>
    <dgm:cxn modelId="{A177EF9C-DD5C-480E-BA00-33A458217968}" srcId="{6CE7508A-CCE7-44FB-8742-CB65F9427ECA}" destId="{12D9F24B-5E1D-46C8-B9E7-AADE419AAC87}" srcOrd="7" destOrd="0" parTransId="{79A1869C-3E31-4DCF-903A-9A62E7B56062}" sibTransId="{458F8082-B8AE-4802-904B-9C17E82A6218}"/>
    <dgm:cxn modelId="{F47C2F6F-43C8-424A-86C2-5F8EA9C22D10}" srcId="{6CE7508A-CCE7-44FB-8742-CB65F9427ECA}" destId="{3D915964-BF35-4CB8-9ED4-F9409BD6E345}" srcOrd="9" destOrd="0" parTransId="{D5F95BCF-7B1B-409E-B074-FCB30768CF90}" sibTransId="{E69492FA-DFA8-4704-A704-60628F5296CB}"/>
    <dgm:cxn modelId="{4D4E2D8B-D59C-439E-B887-675AD2CB36D0}" type="presParOf" srcId="{97D8C013-E254-4CD7-BF06-C3F85F2715B5}" destId="{FCAA1384-07AE-4EF1-94B0-188ECC6176CA}" srcOrd="0" destOrd="0" presId="urn:microsoft.com/office/officeart/2008/layout/LinedList"/>
    <dgm:cxn modelId="{E6EA74C9-AD92-41D9-ABF2-BFCE42C07609}" type="presParOf" srcId="{97D8C013-E254-4CD7-BF06-C3F85F2715B5}" destId="{8006E934-5F61-4ABE-9843-56B03E7953B7}" srcOrd="1" destOrd="0" presId="urn:microsoft.com/office/officeart/2008/layout/LinedList"/>
    <dgm:cxn modelId="{182D1993-213D-4930-ADEE-1BB6A47DDB79}" type="presParOf" srcId="{8006E934-5F61-4ABE-9843-56B03E7953B7}" destId="{BA012422-D3FF-4E1A-95A0-817BC723EB82}" srcOrd="0" destOrd="0" presId="urn:microsoft.com/office/officeart/2008/layout/LinedList"/>
    <dgm:cxn modelId="{A10E57D8-CCFB-45B4-A695-E9E0B12117A9}" type="presParOf" srcId="{8006E934-5F61-4ABE-9843-56B03E7953B7}" destId="{A3211753-C542-46EA-9159-5780B62DA55F}" srcOrd="1" destOrd="0" presId="urn:microsoft.com/office/officeart/2008/layout/LinedList"/>
    <dgm:cxn modelId="{3AE08ED3-2AF0-4C89-8319-3DF8280C6803}" type="presParOf" srcId="{97D8C013-E254-4CD7-BF06-C3F85F2715B5}" destId="{EE002CEF-73DE-4302-9D02-B0B0098A75FF}" srcOrd="2" destOrd="0" presId="urn:microsoft.com/office/officeart/2008/layout/LinedList"/>
    <dgm:cxn modelId="{FCF3BBC5-8292-4D55-A114-129AEB4D07E4}" type="presParOf" srcId="{97D8C013-E254-4CD7-BF06-C3F85F2715B5}" destId="{F76AC59C-A401-4112-B209-E22E4E66CF55}" srcOrd="3" destOrd="0" presId="urn:microsoft.com/office/officeart/2008/layout/LinedList"/>
    <dgm:cxn modelId="{1A9F5536-6D26-46B5-BFCD-72168AC3B9CC}" type="presParOf" srcId="{F76AC59C-A401-4112-B209-E22E4E66CF55}" destId="{83EC1953-7D06-44B3-8096-4AF2CE2BC09F}" srcOrd="0" destOrd="0" presId="urn:microsoft.com/office/officeart/2008/layout/LinedList"/>
    <dgm:cxn modelId="{2A24D85F-9858-40F3-8C7B-5D077509F74D}" type="presParOf" srcId="{F76AC59C-A401-4112-B209-E22E4E66CF55}" destId="{AA458012-293B-4DCB-A522-61E1CB353E17}" srcOrd="1" destOrd="0" presId="urn:microsoft.com/office/officeart/2008/layout/LinedList"/>
    <dgm:cxn modelId="{0333EC4D-77CD-4E2B-8136-BB62662A448B}" type="presParOf" srcId="{97D8C013-E254-4CD7-BF06-C3F85F2715B5}" destId="{34DDED9F-C37C-4FEA-BB04-A3C7C89E39B4}" srcOrd="4" destOrd="0" presId="urn:microsoft.com/office/officeart/2008/layout/LinedList"/>
    <dgm:cxn modelId="{94CEC74B-DC8D-44BA-9734-804AB40EF28E}" type="presParOf" srcId="{97D8C013-E254-4CD7-BF06-C3F85F2715B5}" destId="{80E9044A-EAC1-4146-B327-86E57D5048BD}" srcOrd="5" destOrd="0" presId="urn:microsoft.com/office/officeart/2008/layout/LinedList"/>
    <dgm:cxn modelId="{619C58EA-469D-41B4-BF0B-6BEF856C1BA2}" type="presParOf" srcId="{80E9044A-EAC1-4146-B327-86E57D5048BD}" destId="{4D5DE774-91D1-4A49-ACD2-F3906B2A50C4}" srcOrd="0" destOrd="0" presId="urn:microsoft.com/office/officeart/2008/layout/LinedList"/>
    <dgm:cxn modelId="{98941369-7828-4E2A-BB90-B67E68EC23D1}" type="presParOf" srcId="{80E9044A-EAC1-4146-B327-86E57D5048BD}" destId="{FE486007-8244-4F37-A4F4-A9127BFA0400}" srcOrd="1" destOrd="0" presId="urn:microsoft.com/office/officeart/2008/layout/LinedList"/>
    <dgm:cxn modelId="{66C549B6-D58A-40FF-AA78-D1B6B7389749}" type="presParOf" srcId="{97D8C013-E254-4CD7-BF06-C3F85F2715B5}" destId="{D4F8FF71-E216-44E6-953A-A19705C1DBE5}" srcOrd="6" destOrd="0" presId="urn:microsoft.com/office/officeart/2008/layout/LinedList"/>
    <dgm:cxn modelId="{DF27317D-B5B0-4A0E-8B30-1DC3A5259D6B}" type="presParOf" srcId="{97D8C013-E254-4CD7-BF06-C3F85F2715B5}" destId="{B35558C9-F400-498F-8461-47806C2B87D9}" srcOrd="7" destOrd="0" presId="urn:microsoft.com/office/officeart/2008/layout/LinedList"/>
    <dgm:cxn modelId="{91B5A393-B50C-4BA9-A7BD-C11E9332D32A}" type="presParOf" srcId="{B35558C9-F400-498F-8461-47806C2B87D9}" destId="{46C3291C-7F11-4748-9516-BF24EB694A39}" srcOrd="0" destOrd="0" presId="urn:microsoft.com/office/officeart/2008/layout/LinedList"/>
    <dgm:cxn modelId="{8FBFA68B-D6F1-41DA-B745-0BF861F617F5}" type="presParOf" srcId="{B35558C9-F400-498F-8461-47806C2B87D9}" destId="{91C915B4-0C08-421D-9B91-126F5191A836}" srcOrd="1" destOrd="0" presId="urn:microsoft.com/office/officeart/2008/layout/LinedList"/>
    <dgm:cxn modelId="{0CE614D5-1494-43D4-BD08-2A3ADA19890D}" type="presParOf" srcId="{97D8C013-E254-4CD7-BF06-C3F85F2715B5}" destId="{3060DFD0-8085-4B36-BAC6-BABA41697817}" srcOrd="8" destOrd="0" presId="urn:microsoft.com/office/officeart/2008/layout/LinedList"/>
    <dgm:cxn modelId="{5E7DE357-0773-4360-AEC1-45EB1EF5DF69}" type="presParOf" srcId="{97D8C013-E254-4CD7-BF06-C3F85F2715B5}" destId="{6BE1C2F2-ADB2-4D7D-87D0-6097838EE908}" srcOrd="9" destOrd="0" presId="urn:microsoft.com/office/officeart/2008/layout/LinedList"/>
    <dgm:cxn modelId="{A2065DE7-E064-4B70-BB05-AA8383B542FE}" type="presParOf" srcId="{6BE1C2F2-ADB2-4D7D-87D0-6097838EE908}" destId="{A8CA8143-F13D-49F1-9803-3505CF7CED1E}" srcOrd="0" destOrd="0" presId="urn:microsoft.com/office/officeart/2008/layout/LinedList"/>
    <dgm:cxn modelId="{F1CF6E31-5909-411F-B730-160A3EC06829}" type="presParOf" srcId="{6BE1C2F2-ADB2-4D7D-87D0-6097838EE908}" destId="{81F2F0C8-AE43-4B74-9C35-26695F109996}" srcOrd="1" destOrd="0" presId="urn:microsoft.com/office/officeart/2008/layout/LinedList"/>
    <dgm:cxn modelId="{984A6FB6-B3A9-4AB3-8E74-BEB562CE99B5}" type="presParOf" srcId="{97D8C013-E254-4CD7-BF06-C3F85F2715B5}" destId="{60EC5238-68AF-43AB-8440-290FFF3053C4}" srcOrd="10" destOrd="0" presId="urn:microsoft.com/office/officeart/2008/layout/LinedList"/>
    <dgm:cxn modelId="{9D296404-7708-4E88-A6BE-C21CB39B0DC8}" type="presParOf" srcId="{97D8C013-E254-4CD7-BF06-C3F85F2715B5}" destId="{CFF8B79E-1B9B-414B-89A3-40B930D62039}" srcOrd="11" destOrd="0" presId="urn:microsoft.com/office/officeart/2008/layout/LinedList"/>
    <dgm:cxn modelId="{253EFCD7-E1B9-4D30-9F34-7118DBD2B742}" type="presParOf" srcId="{CFF8B79E-1B9B-414B-89A3-40B930D62039}" destId="{1825E5EF-6963-448A-A577-B9B3AFDCA52D}" srcOrd="0" destOrd="0" presId="urn:microsoft.com/office/officeart/2008/layout/LinedList"/>
    <dgm:cxn modelId="{ECB2FC4E-3D29-4159-8E7B-B82FC7E00FBD}" type="presParOf" srcId="{CFF8B79E-1B9B-414B-89A3-40B930D62039}" destId="{13D6F2C7-A0BB-4B08-A442-D027F707CFBE}" srcOrd="1" destOrd="0" presId="urn:microsoft.com/office/officeart/2008/layout/LinedList"/>
    <dgm:cxn modelId="{0FC071C8-5897-4402-A139-6EA80796254F}" type="presParOf" srcId="{97D8C013-E254-4CD7-BF06-C3F85F2715B5}" destId="{FEAF71B1-E1DB-4934-A650-2CD386A40ACC}" srcOrd="12" destOrd="0" presId="urn:microsoft.com/office/officeart/2008/layout/LinedList"/>
    <dgm:cxn modelId="{E6303A53-5AEC-41E9-8FBB-F503E397D53E}" type="presParOf" srcId="{97D8C013-E254-4CD7-BF06-C3F85F2715B5}" destId="{6F24555E-F3BB-40E6-AC02-36B297E02651}" srcOrd="13" destOrd="0" presId="urn:microsoft.com/office/officeart/2008/layout/LinedList"/>
    <dgm:cxn modelId="{2A15BE75-9816-403C-947F-3A8970187725}" type="presParOf" srcId="{6F24555E-F3BB-40E6-AC02-36B297E02651}" destId="{9C986B83-DC29-40A5-A0DA-5B36CC9B0948}" srcOrd="0" destOrd="0" presId="urn:microsoft.com/office/officeart/2008/layout/LinedList"/>
    <dgm:cxn modelId="{4E0C43A7-779A-41EF-90CC-617ED558EB36}" type="presParOf" srcId="{6F24555E-F3BB-40E6-AC02-36B297E02651}" destId="{3B6E4BAF-FCED-4D56-99FE-CD293522D6A1}" srcOrd="1" destOrd="0" presId="urn:microsoft.com/office/officeart/2008/layout/LinedList"/>
    <dgm:cxn modelId="{D355D574-BDC3-42F4-BB5E-5A6FC1D356FC}" type="presParOf" srcId="{97D8C013-E254-4CD7-BF06-C3F85F2715B5}" destId="{221AD714-59D0-4622-B343-9583EC754929}" srcOrd="14" destOrd="0" presId="urn:microsoft.com/office/officeart/2008/layout/LinedList"/>
    <dgm:cxn modelId="{70C73ECC-1437-4635-BAF6-C7035D56D2E7}" type="presParOf" srcId="{97D8C013-E254-4CD7-BF06-C3F85F2715B5}" destId="{9E1EB3F3-683C-4F96-96B1-985F4B672240}" srcOrd="15" destOrd="0" presId="urn:microsoft.com/office/officeart/2008/layout/LinedList"/>
    <dgm:cxn modelId="{8758221B-8F06-4A49-94B7-7C2E5B109D9A}" type="presParOf" srcId="{9E1EB3F3-683C-4F96-96B1-985F4B672240}" destId="{76CCCB0F-4961-4DF6-8ED8-1F924B142075}" srcOrd="0" destOrd="0" presId="urn:microsoft.com/office/officeart/2008/layout/LinedList"/>
    <dgm:cxn modelId="{700611EC-1BBD-4DDC-A1E6-C9AB380DC540}" type="presParOf" srcId="{9E1EB3F3-683C-4F96-96B1-985F4B672240}" destId="{DC0B7155-3E44-4D8B-8724-426F1AD2FC3B}" srcOrd="1" destOrd="0" presId="urn:microsoft.com/office/officeart/2008/layout/LinedList"/>
    <dgm:cxn modelId="{C0E8BA1B-58C6-4844-B73F-1A7C525C7B19}" type="presParOf" srcId="{97D8C013-E254-4CD7-BF06-C3F85F2715B5}" destId="{15185F13-8EE1-4E52-8770-A95C9488AFFE}" srcOrd="16" destOrd="0" presId="urn:microsoft.com/office/officeart/2008/layout/LinedList"/>
    <dgm:cxn modelId="{154422EA-99D0-4D1E-AE4C-693C06DB92D8}" type="presParOf" srcId="{97D8C013-E254-4CD7-BF06-C3F85F2715B5}" destId="{E3B88E6D-144C-4BB3-AB9C-A774A3C22157}" srcOrd="17" destOrd="0" presId="urn:microsoft.com/office/officeart/2008/layout/LinedList"/>
    <dgm:cxn modelId="{E3146C6E-F6A3-4B21-8D00-167D30E63D6A}" type="presParOf" srcId="{E3B88E6D-144C-4BB3-AB9C-A774A3C22157}" destId="{5AE1C0AD-E0EC-4706-893B-B9B6C2C99E06}" srcOrd="0" destOrd="0" presId="urn:microsoft.com/office/officeart/2008/layout/LinedList"/>
    <dgm:cxn modelId="{94FD12EE-792D-45B8-9EA8-AD8F58531568}" type="presParOf" srcId="{E3B88E6D-144C-4BB3-AB9C-A774A3C22157}" destId="{E5FB3C81-34C5-4B79-BAFE-42D6925710FB}" srcOrd="1" destOrd="0" presId="urn:microsoft.com/office/officeart/2008/layout/LinedList"/>
    <dgm:cxn modelId="{103C03CB-5BBA-4933-838B-A71CCFF8761F}" type="presParOf" srcId="{97D8C013-E254-4CD7-BF06-C3F85F2715B5}" destId="{C0C21873-BEA4-4C38-9D07-DDDF3FEBA304}" srcOrd="18" destOrd="0" presId="urn:microsoft.com/office/officeart/2008/layout/LinedList"/>
    <dgm:cxn modelId="{021EC282-DF3C-496E-987B-8DBE9EA877D6}" type="presParOf" srcId="{97D8C013-E254-4CD7-BF06-C3F85F2715B5}" destId="{4DDC7456-CDE6-4893-B045-D81FDA3736FC}" srcOrd="19" destOrd="0" presId="urn:microsoft.com/office/officeart/2008/layout/LinedList"/>
    <dgm:cxn modelId="{0D3778CB-E2FD-4B87-82C1-CED7B887BD07}" type="presParOf" srcId="{4DDC7456-CDE6-4893-B045-D81FDA3736FC}" destId="{21756EAD-FBDC-44F2-8CEE-8D1A23AC8645}" srcOrd="0" destOrd="0" presId="urn:microsoft.com/office/officeart/2008/layout/LinedList"/>
    <dgm:cxn modelId="{50A4EE8F-39CE-4070-A88B-0755CE728381}" type="presParOf" srcId="{4DDC7456-CDE6-4893-B045-D81FDA3736FC}" destId="{B7DDD93F-80D9-4F0E-90C3-A8538F942AB6}" srcOrd="1" destOrd="0" presId="urn:microsoft.com/office/officeart/2008/layout/LinedList"/>
    <dgm:cxn modelId="{2EF489BC-85BA-4377-AC94-30DF5DE9B71A}" type="presParOf" srcId="{97D8C013-E254-4CD7-BF06-C3F85F2715B5}" destId="{9179B719-CA20-4F68-BA12-474DB9D3B371}" srcOrd="20" destOrd="0" presId="urn:microsoft.com/office/officeart/2008/layout/LinedList"/>
    <dgm:cxn modelId="{44A458A9-A707-41C1-9F37-558588D93EC8}" type="presParOf" srcId="{97D8C013-E254-4CD7-BF06-C3F85F2715B5}" destId="{1F901713-05B4-4021-9313-750B998C88BC}" srcOrd="21" destOrd="0" presId="urn:microsoft.com/office/officeart/2008/layout/LinedList"/>
    <dgm:cxn modelId="{57802ECC-BAFF-4194-8969-CE7DA538BBE1}" type="presParOf" srcId="{1F901713-05B4-4021-9313-750B998C88BC}" destId="{19DBFAE9-E43E-43DD-995D-A13FC2683A48}" srcOrd="0" destOrd="0" presId="urn:microsoft.com/office/officeart/2008/layout/LinedList"/>
    <dgm:cxn modelId="{F7415973-05CD-4BD1-A810-BAA9F8AE09EC}" type="presParOf" srcId="{1F901713-05B4-4021-9313-750B998C88BC}" destId="{9AC40E89-7469-491C-B4E6-7222F4D420C9}" srcOrd="1" destOrd="0" presId="urn:microsoft.com/office/officeart/2008/layout/LinedList"/>
    <dgm:cxn modelId="{03C50038-DB54-4993-84F4-869DCA127739}" type="presParOf" srcId="{97D8C013-E254-4CD7-BF06-C3F85F2715B5}" destId="{693A277F-D4AC-420C-8B0B-12775B3E1689}" srcOrd="22" destOrd="0" presId="urn:microsoft.com/office/officeart/2008/layout/LinedList"/>
    <dgm:cxn modelId="{AB16C3B7-6048-450C-8AC7-9F4335B09855}" type="presParOf" srcId="{97D8C013-E254-4CD7-BF06-C3F85F2715B5}" destId="{CA384D73-C9D9-4347-9D09-54A23264D82F}" srcOrd="23" destOrd="0" presId="urn:microsoft.com/office/officeart/2008/layout/LinedList"/>
    <dgm:cxn modelId="{74A85E76-8AAF-479A-A549-3CBB3853A12C}" type="presParOf" srcId="{CA384D73-C9D9-4347-9D09-54A23264D82F}" destId="{FE7E0701-4972-4846-B324-FB852442592B}" srcOrd="0" destOrd="0" presId="urn:microsoft.com/office/officeart/2008/layout/LinedList"/>
    <dgm:cxn modelId="{7747E47D-17A0-4BDD-9213-6D90C9E165A2}" type="presParOf" srcId="{CA384D73-C9D9-4347-9D09-54A23264D82F}" destId="{D8C2E0CE-5743-4482-9A9A-AFF1D1F20542}" srcOrd="1" destOrd="0" presId="urn:microsoft.com/office/officeart/2008/layout/LinedList"/>
    <dgm:cxn modelId="{B3875A87-4E6A-4B54-80DF-E555D4A91F88}" type="presParOf" srcId="{97D8C013-E254-4CD7-BF06-C3F85F2715B5}" destId="{D7316461-924B-4863-ABFE-9E0B071F2365}" srcOrd="24" destOrd="0" presId="urn:microsoft.com/office/officeart/2008/layout/LinedList"/>
    <dgm:cxn modelId="{18C29AA7-2196-4BA4-9AD4-51A3A0D74315}" type="presParOf" srcId="{97D8C013-E254-4CD7-BF06-C3F85F2715B5}" destId="{1051465B-A0CB-4EC3-B47F-14AB79F19094}" srcOrd="25" destOrd="0" presId="urn:microsoft.com/office/officeart/2008/layout/LinedList"/>
    <dgm:cxn modelId="{802C48C8-7385-43AA-BE2D-866E2F3C429F}" type="presParOf" srcId="{1051465B-A0CB-4EC3-B47F-14AB79F19094}" destId="{9BB69D94-98CC-4600-9C82-DE906E593D7A}" srcOrd="0" destOrd="0" presId="urn:microsoft.com/office/officeart/2008/layout/LinedList"/>
    <dgm:cxn modelId="{E4206C3C-6804-4786-8472-F5211C2CD40B}" type="presParOf" srcId="{1051465B-A0CB-4EC3-B47F-14AB79F19094}" destId="{3A22ECD9-74BB-4702-86EE-4538DAA9F97A}" srcOrd="1" destOrd="0" presId="urn:microsoft.com/office/officeart/2008/layout/LinedList"/>
    <dgm:cxn modelId="{EDFFE557-4880-4B38-94BE-4C289412375F}" type="presParOf" srcId="{97D8C013-E254-4CD7-BF06-C3F85F2715B5}" destId="{494D34E1-AEEA-4BD1-B5E6-9FAA07ECE80C}" srcOrd="26" destOrd="0" presId="urn:microsoft.com/office/officeart/2008/layout/LinedList"/>
    <dgm:cxn modelId="{E5866169-5D84-4780-A769-D5771896FE25}" type="presParOf" srcId="{97D8C013-E254-4CD7-BF06-C3F85F2715B5}" destId="{D902C3D0-7F75-4F2F-9609-7F34E18FE03C}" srcOrd="27" destOrd="0" presId="urn:microsoft.com/office/officeart/2008/layout/LinedList"/>
    <dgm:cxn modelId="{B209DBC0-CFED-443C-9B94-3F3014E7F98D}" type="presParOf" srcId="{D902C3D0-7F75-4F2F-9609-7F34E18FE03C}" destId="{B45AC00B-0A96-4E8D-A784-3C617368E25F}" srcOrd="0" destOrd="0" presId="urn:microsoft.com/office/officeart/2008/layout/LinedList"/>
    <dgm:cxn modelId="{1FB59832-34CE-4D80-8411-4CDAF3BC31F5}" type="presParOf" srcId="{D902C3D0-7F75-4F2F-9609-7F34E18FE03C}" destId="{A3DE0000-3F04-43A5-8B2A-4FC4E070E26A}" srcOrd="1" destOrd="0" presId="urn:microsoft.com/office/officeart/2008/layout/LinedList"/>
    <dgm:cxn modelId="{A97DC587-EF60-4BD7-8F3F-73F5D348B575}" type="presParOf" srcId="{97D8C013-E254-4CD7-BF06-C3F85F2715B5}" destId="{47107309-8EA3-424B-8E34-10D6DB352888}" srcOrd="28" destOrd="0" presId="urn:microsoft.com/office/officeart/2008/layout/LinedList"/>
    <dgm:cxn modelId="{67D9FE99-9FA8-4491-8280-A55EAA186F25}" type="presParOf" srcId="{97D8C013-E254-4CD7-BF06-C3F85F2715B5}" destId="{48FE2D0D-54A8-4740-9570-4A4B305E0C52}" srcOrd="29" destOrd="0" presId="urn:microsoft.com/office/officeart/2008/layout/LinedList"/>
    <dgm:cxn modelId="{CAE96ABF-D2F8-4EDF-9531-BB46EA3B4296}" type="presParOf" srcId="{48FE2D0D-54A8-4740-9570-4A4B305E0C52}" destId="{CF187522-DA0B-49D6-82DD-378EE928F757}" srcOrd="0" destOrd="0" presId="urn:microsoft.com/office/officeart/2008/layout/LinedList"/>
    <dgm:cxn modelId="{FF4C33AE-E47B-4800-AAAA-CA614986CDA7}" type="presParOf" srcId="{48FE2D0D-54A8-4740-9570-4A4B305E0C52}" destId="{B92B8E59-ED5C-46A7-990F-A340261C7FEA}" srcOrd="1" destOrd="0" presId="urn:microsoft.com/office/officeart/2008/layout/LinedList"/>
    <dgm:cxn modelId="{967B69BB-7E09-412E-97BB-46CA4EDA0C8F}" type="presParOf" srcId="{97D8C013-E254-4CD7-BF06-C3F85F2715B5}" destId="{350CC061-E36C-4321-8B25-57776E46BE92}" srcOrd="30" destOrd="0" presId="urn:microsoft.com/office/officeart/2008/layout/LinedList"/>
    <dgm:cxn modelId="{7FB4CF03-FFC8-4809-9BA1-F7E5CF64D7F9}" type="presParOf" srcId="{97D8C013-E254-4CD7-BF06-C3F85F2715B5}" destId="{2E1F77DE-3A53-46D6-B54E-363AE3F1746C}" srcOrd="31" destOrd="0" presId="urn:microsoft.com/office/officeart/2008/layout/LinedList"/>
    <dgm:cxn modelId="{A1E012FF-4C07-4F9B-A1FE-866EDA176743}" type="presParOf" srcId="{2E1F77DE-3A53-46D6-B54E-363AE3F1746C}" destId="{7BEDE05B-9329-43F3-88C9-80209BCFA335}" srcOrd="0" destOrd="0" presId="urn:microsoft.com/office/officeart/2008/layout/LinedList"/>
    <dgm:cxn modelId="{E9493DA6-067A-4115-A727-BCB971FAF9BF}" type="presParOf" srcId="{2E1F77DE-3A53-46D6-B54E-363AE3F1746C}" destId="{7B211C11-E9F2-4587-AD27-83D2F9069E8E}" srcOrd="1" destOrd="0" presId="urn:microsoft.com/office/officeart/2008/layout/LinedList"/>
    <dgm:cxn modelId="{24FE69C4-1093-4FBA-AE76-4158C265E209}" type="presParOf" srcId="{97D8C013-E254-4CD7-BF06-C3F85F2715B5}" destId="{2CB343C3-E567-4C24-BE06-FABE69913AE1}" srcOrd="32" destOrd="0" presId="urn:microsoft.com/office/officeart/2008/layout/LinedList"/>
    <dgm:cxn modelId="{D7D26C8E-E593-45A2-946C-EB03C56994F0}" type="presParOf" srcId="{97D8C013-E254-4CD7-BF06-C3F85F2715B5}" destId="{21510534-751A-40E9-B7BE-994C2255376A}" srcOrd="33" destOrd="0" presId="urn:microsoft.com/office/officeart/2008/layout/LinedList"/>
    <dgm:cxn modelId="{8947590A-C6A3-436F-9B39-8A2FC519139B}" type="presParOf" srcId="{21510534-751A-40E9-B7BE-994C2255376A}" destId="{A8781E9A-FC4F-44B8-BF13-1E075AC22CDB}" srcOrd="0" destOrd="0" presId="urn:microsoft.com/office/officeart/2008/layout/LinedList"/>
    <dgm:cxn modelId="{BA7FEC2A-77CE-4260-8FC3-7A720F7E32BC}" type="presParOf" srcId="{21510534-751A-40E9-B7BE-994C2255376A}" destId="{A8955432-3AFB-4BF3-B38B-3B7DC7D9679F}"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A1384-07AE-4EF1-94B0-188ECC6176CA}">
      <dsp:nvSpPr>
        <dsp:cNvPr id="0" name=""/>
        <dsp:cNvSpPr/>
      </dsp:nvSpPr>
      <dsp:spPr>
        <a:xfrm>
          <a:off x="0" y="1947"/>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12422-D3FF-4E1A-95A0-817BC723EB82}">
      <dsp:nvSpPr>
        <dsp:cNvPr id="0" name=""/>
        <dsp:cNvSpPr/>
      </dsp:nvSpPr>
      <dsp:spPr>
        <a:xfrm>
          <a:off x="0" y="1947"/>
          <a:ext cx="3474476" cy="288537"/>
        </a:xfrm>
        <a:prstGeom prst="rect">
          <a:avLst/>
        </a:prstGeom>
        <a:solidFill>
          <a:schemeClr val="bg2"/>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r>
            <a:rPr lang="it-IT" sz="1300" b="1" kern="1200" dirty="0"/>
            <a:t>PROFILO EMATOCHIMICO</a:t>
          </a:r>
          <a:endParaRPr lang="it-IT" sz="1300" kern="1200" dirty="0"/>
        </a:p>
      </dsp:txBody>
      <dsp:txXfrm>
        <a:off x="0" y="1947"/>
        <a:ext cx="3474476" cy="288537"/>
      </dsp:txXfrm>
    </dsp:sp>
    <dsp:sp modelId="{EE002CEF-73DE-4302-9D02-B0B0098A75FF}">
      <dsp:nvSpPr>
        <dsp:cNvPr id="0" name=""/>
        <dsp:cNvSpPr/>
      </dsp:nvSpPr>
      <dsp:spPr>
        <a:xfrm>
          <a:off x="0" y="290485"/>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C1953-7D06-44B3-8096-4AF2CE2BC09F}">
      <dsp:nvSpPr>
        <dsp:cNvPr id="0" name=""/>
        <dsp:cNvSpPr/>
      </dsp:nvSpPr>
      <dsp:spPr>
        <a:xfrm>
          <a:off x="0" y="290485"/>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kern="1200"/>
            <a:t>Emocromo con formula</a:t>
          </a:r>
        </a:p>
      </dsp:txBody>
      <dsp:txXfrm>
        <a:off x="0" y="290485"/>
        <a:ext cx="3474476" cy="288537"/>
      </dsp:txXfrm>
    </dsp:sp>
    <dsp:sp modelId="{34DDED9F-C37C-4FEA-BB04-A3C7C89E39B4}">
      <dsp:nvSpPr>
        <dsp:cNvPr id="0" name=""/>
        <dsp:cNvSpPr/>
      </dsp:nvSpPr>
      <dsp:spPr>
        <a:xfrm>
          <a:off x="0" y="579022"/>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5DE774-91D1-4A49-ACD2-F3906B2A50C4}">
      <dsp:nvSpPr>
        <dsp:cNvPr id="0" name=""/>
        <dsp:cNvSpPr/>
      </dsp:nvSpPr>
      <dsp:spPr>
        <a:xfrm>
          <a:off x="0" y="579022"/>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kern="1200"/>
            <a:t>Creatinina </a:t>
          </a:r>
        </a:p>
      </dsp:txBody>
      <dsp:txXfrm>
        <a:off x="0" y="579022"/>
        <a:ext cx="3474476" cy="288537"/>
      </dsp:txXfrm>
    </dsp:sp>
    <dsp:sp modelId="{D4F8FF71-E216-44E6-953A-A19705C1DBE5}">
      <dsp:nvSpPr>
        <dsp:cNvPr id="0" name=""/>
        <dsp:cNvSpPr/>
      </dsp:nvSpPr>
      <dsp:spPr>
        <a:xfrm>
          <a:off x="0" y="867560"/>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3291C-7F11-4748-9516-BF24EB694A39}">
      <dsp:nvSpPr>
        <dsp:cNvPr id="0" name=""/>
        <dsp:cNvSpPr/>
      </dsp:nvSpPr>
      <dsp:spPr>
        <a:xfrm>
          <a:off x="0" y="867560"/>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kern="1200"/>
            <a:t>Assetto lipidico: colesterolo tot e HDL, trigliceridi</a:t>
          </a:r>
        </a:p>
      </dsp:txBody>
      <dsp:txXfrm>
        <a:off x="0" y="867560"/>
        <a:ext cx="3474476" cy="288537"/>
      </dsp:txXfrm>
    </dsp:sp>
    <dsp:sp modelId="{3060DFD0-8085-4B36-BAC6-BABA41697817}">
      <dsp:nvSpPr>
        <dsp:cNvPr id="0" name=""/>
        <dsp:cNvSpPr/>
      </dsp:nvSpPr>
      <dsp:spPr>
        <a:xfrm>
          <a:off x="0" y="1156098"/>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CA8143-F13D-49F1-9803-3505CF7CED1E}">
      <dsp:nvSpPr>
        <dsp:cNvPr id="0" name=""/>
        <dsp:cNvSpPr/>
      </dsp:nvSpPr>
      <dsp:spPr>
        <a:xfrm>
          <a:off x="0" y="1156098"/>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kern="1200"/>
            <a:t>Glucosio, emoglobina glicata, insulina basale</a:t>
          </a:r>
        </a:p>
      </dsp:txBody>
      <dsp:txXfrm>
        <a:off x="0" y="1156098"/>
        <a:ext cx="3474476" cy="288537"/>
      </dsp:txXfrm>
    </dsp:sp>
    <dsp:sp modelId="{60EC5238-68AF-43AB-8440-290FFF3053C4}">
      <dsp:nvSpPr>
        <dsp:cNvPr id="0" name=""/>
        <dsp:cNvSpPr/>
      </dsp:nvSpPr>
      <dsp:spPr>
        <a:xfrm>
          <a:off x="0" y="1444636"/>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5E5EF-6963-448A-A577-B9B3AFDCA52D}">
      <dsp:nvSpPr>
        <dsp:cNvPr id="0" name=""/>
        <dsp:cNvSpPr/>
      </dsp:nvSpPr>
      <dsp:spPr>
        <a:xfrm>
          <a:off x="0" y="1444636"/>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kern="1200"/>
            <a:t>AST/ALT, GGT/FA, Bilirubina</a:t>
          </a:r>
        </a:p>
      </dsp:txBody>
      <dsp:txXfrm>
        <a:off x="0" y="1444636"/>
        <a:ext cx="3474476" cy="288537"/>
      </dsp:txXfrm>
    </dsp:sp>
    <dsp:sp modelId="{FEAF71B1-E1DB-4934-A650-2CD386A40ACC}">
      <dsp:nvSpPr>
        <dsp:cNvPr id="0" name=""/>
        <dsp:cNvSpPr/>
      </dsp:nvSpPr>
      <dsp:spPr>
        <a:xfrm>
          <a:off x="0" y="1733173"/>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986B83-DC29-40A5-A0DA-5B36CC9B0948}">
      <dsp:nvSpPr>
        <dsp:cNvPr id="0" name=""/>
        <dsp:cNvSpPr/>
      </dsp:nvSpPr>
      <dsp:spPr>
        <a:xfrm>
          <a:off x="0" y="1733173"/>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kern="1200"/>
            <a:t>TSH reflex </a:t>
          </a:r>
          <a:r>
            <a:rPr lang="it-IT" sz="1300" b="0" i="0" kern="1200" baseline="0"/>
            <a:t>	</a:t>
          </a:r>
          <a:endParaRPr lang="it-IT" sz="1300" kern="1200"/>
        </a:p>
      </dsp:txBody>
      <dsp:txXfrm>
        <a:off x="0" y="1733173"/>
        <a:ext cx="3474476" cy="288537"/>
      </dsp:txXfrm>
    </dsp:sp>
    <dsp:sp modelId="{221AD714-59D0-4622-B343-9583EC754929}">
      <dsp:nvSpPr>
        <dsp:cNvPr id="0" name=""/>
        <dsp:cNvSpPr/>
      </dsp:nvSpPr>
      <dsp:spPr>
        <a:xfrm>
          <a:off x="0" y="2021711"/>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CCCB0F-4961-4DF6-8ED8-1F924B142075}">
      <dsp:nvSpPr>
        <dsp:cNvPr id="0" name=""/>
        <dsp:cNvSpPr/>
      </dsp:nvSpPr>
      <dsp:spPr>
        <a:xfrm>
          <a:off x="0" y="2021711"/>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kern="1200"/>
            <a:t>CPK</a:t>
          </a:r>
        </a:p>
      </dsp:txBody>
      <dsp:txXfrm>
        <a:off x="0" y="2021711"/>
        <a:ext cx="3474476" cy="288537"/>
      </dsp:txXfrm>
    </dsp:sp>
    <dsp:sp modelId="{15185F13-8EE1-4E52-8770-A95C9488AFFE}">
      <dsp:nvSpPr>
        <dsp:cNvPr id="0" name=""/>
        <dsp:cNvSpPr/>
      </dsp:nvSpPr>
      <dsp:spPr>
        <a:xfrm>
          <a:off x="0" y="2310249"/>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E1C0AD-E0EC-4706-893B-B9B6C2C99E06}">
      <dsp:nvSpPr>
        <dsp:cNvPr id="0" name=""/>
        <dsp:cNvSpPr/>
      </dsp:nvSpPr>
      <dsp:spPr>
        <a:xfrm>
          <a:off x="0" y="2310249"/>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kern="1200"/>
            <a:t>Acido urico </a:t>
          </a:r>
        </a:p>
      </dsp:txBody>
      <dsp:txXfrm>
        <a:off x="0" y="2310249"/>
        <a:ext cx="3474476" cy="288537"/>
      </dsp:txXfrm>
    </dsp:sp>
    <dsp:sp modelId="{C0C21873-BEA4-4C38-9D07-DDDF3FEBA304}">
      <dsp:nvSpPr>
        <dsp:cNvPr id="0" name=""/>
        <dsp:cNvSpPr/>
      </dsp:nvSpPr>
      <dsp:spPr>
        <a:xfrm>
          <a:off x="0" y="2598786"/>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756EAD-FBDC-44F2-8CEE-8D1A23AC8645}">
      <dsp:nvSpPr>
        <dsp:cNvPr id="0" name=""/>
        <dsp:cNvSpPr/>
      </dsp:nvSpPr>
      <dsp:spPr>
        <a:xfrm>
          <a:off x="0" y="2598786"/>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kern="1200"/>
            <a:t>Sodio, Potassio, Calcio, Fosforo</a:t>
          </a:r>
        </a:p>
      </dsp:txBody>
      <dsp:txXfrm>
        <a:off x="0" y="2598786"/>
        <a:ext cx="3474476" cy="288537"/>
      </dsp:txXfrm>
    </dsp:sp>
    <dsp:sp modelId="{9179B719-CA20-4F68-BA12-474DB9D3B371}">
      <dsp:nvSpPr>
        <dsp:cNvPr id="0" name=""/>
        <dsp:cNvSpPr/>
      </dsp:nvSpPr>
      <dsp:spPr>
        <a:xfrm>
          <a:off x="0" y="2887324"/>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BFAE9-E43E-43DD-995D-A13FC2683A48}">
      <dsp:nvSpPr>
        <dsp:cNvPr id="0" name=""/>
        <dsp:cNvSpPr/>
      </dsp:nvSpPr>
      <dsp:spPr>
        <a:xfrm>
          <a:off x="0" y="2887324"/>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b="1" kern="1200"/>
            <a:t>Proteine totali, Albumina</a:t>
          </a:r>
          <a:endParaRPr lang="it-IT" sz="1300" kern="1200"/>
        </a:p>
      </dsp:txBody>
      <dsp:txXfrm>
        <a:off x="0" y="2887324"/>
        <a:ext cx="3474476" cy="288537"/>
      </dsp:txXfrm>
    </dsp:sp>
    <dsp:sp modelId="{693A277F-D4AC-420C-8B0B-12775B3E1689}">
      <dsp:nvSpPr>
        <dsp:cNvPr id="0" name=""/>
        <dsp:cNvSpPr/>
      </dsp:nvSpPr>
      <dsp:spPr>
        <a:xfrm>
          <a:off x="0" y="3175862"/>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E0701-4972-4846-B324-FB852442592B}">
      <dsp:nvSpPr>
        <dsp:cNvPr id="0" name=""/>
        <dsp:cNvSpPr/>
      </dsp:nvSpPr>
      <dsp:spPr>
        <a:xfrm>
          <a:off x="0" y="3175862"/>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b="1" kern="1200"/>
            <a:t>Ferro, Ferritina, Transferrina</a:t>
          </a:r>
          <a:r>
            <a:rPr lang="it-IT" sz="1300" kern="1200"/>
            <a:t> </a:t>
          </a:r>
        </a:p>
      </dsp:txBody>
      <dsp:txXfrm>
        <a:off x="0" y="3175862"/>
        <a:ext cx="3474476" cy="288537"/>
      </dsp:txXfrm>
    </dsp:sp>
    <dsp:sp modelId="{D7316461-924B-4863-ABFE-9E0B071F2365}">
      <dsp:nvSpPr>
        <dsp:cNvPr id="0" name=""/>
        <dsp:cNvSpPr/>
      </dsp:nvSpPr>
      <dsp:spPr>
        <a:xfrm>
          <a:off x="0" y="3464399"/>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B69D94-98CC-4600-9C82-DE906E593D7A}">
      <dsp:nvSpPr>
        <dsp:cNvPr id="0" name=""/>
        <dsp:cNvSpPr/>
      </dsp:nvSpPr>
      <dsp:spPr>
        <a:xfrm>
          <a:off x="0" y="3464399"/>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b="1" kern="1200"/>
            <a:t>Vitamina D, PTH</a:t>
          </a:r>
          <a:endParaRPr lang="it-IT" sz="1300" kern="1200"/>
        </a:p>
      </dsp:txBody>
      <dsp:txXfrm>
        <a:off x="0" y="3464399"/>
        <a:ext cx="3474476" cy="288537"/>
      </dsp:txXfrm>
    </dsp:sp>
    <dsp:sp modelId="{494D34E1-AEEA-4BD1-B5E6-9FAA07ECE80C}">
      <dsp:nvSpPr>
        <dsp:cNvPr id="0" name=""/>
        <dsp:cNvSpPr/>
      </dsp:nvSpPr>
      <dsp:spPr>
        <a:xfrm>
          <a:off x="0" y="3752937"/>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5AC00B-0A96-4E8D-A784-3C617368E25F}">
      <dsp:nvSpPr>
        <dsp:cNvPr id="0" name=""/>
        <dsp:cNvSpPr/>
      </dsp:nvSpPr>
      <dsp:spPr>
        <a:xfrm>
          <a:off x="0" y="3752937"/>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b="1" kern="1200"/>
            <a:t>Acido Folico</a:t>
          </a:r>
          <a:endParaRPr lang="it-IT" sz="1300" kern="1200"/>
        </a:p>
      </dsp:txBody>
      <dsp:txXfrm>
        <a:off x="0" y="3752937"/>
        <a:ext cx="3474476" cy="288537"/>
      </dsp:txXfrm>
    </dsp:sp>
    <dsp:sp modelId="{47107309-8EA3-424B-8E34-10D6DB352888}">
      <dsp:nvSpPr>
        <dsp:cNvPr id="0" name=""/>
        <dsp:cNvSpPr/>
      </dsp:nvSpPr>
      <dsp:spPr>
        <a:xfrm>
          <a:off x="0" y="4041475"/>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187522-DA0B-49D6-82DD-378EE928F757}">
      <dsp:nvSpPr>
        <dsp:cNvPr id="0" name=""/>
        <dsp:cNvSpPr/>
      </dsp:nvSpPr>
      <dsp:spPr>
        <a:xfrm>
          <a:off x="0" y="4041475"/>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b="1" kern="1200"/>
            <a:t>Vitamina B 12</a:t>
          </a:r>
          <a:endParaRPr lang="it-IT" sz="1300" kern="1200"/>
        </a:p>
      </dsp:txBody>
      <dsp:txXfrm>
        <a:off x="0" y="4041475"/>
        <a:ext cx="3474476" cy="288537"/>
      </dsp:txXfrm>
    </dsp:sp>
    <dsp:sp modelId="{350CC061-E36C-4321-8B25-57776E46BE92}">
      <dsp:nvSpPr>
        <dsp:cNvPr id="0" name=""/>
        <dsp:cNvSpPr/>
      </dsp:nvSpPr>
      <dsp:spPr>
        <a:xfrm>
          <a:off x="0" y="4330013"/>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DE05B-9329-43F3-88C9-80209BCFA335}">
      <dsp:nvSpPr>
        <dsp:cNvPr id="0" name=""/>
        <dsp:cNvSpPr/>
      </dsp:nvSpPr>
      <dsp:spPr>
        <a:xfrm>
          <a:off x="0" y="4330013"/>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b="1" kern="1200"/>
            <a:t>Vitamine liposolubili (vit A ed E) </a:t>
          </a:r>
          <a:endParaRPr lang="it-IT" sz="1300" kern="1200"/>
        </a:p>
      </dsp:txBody>
      <dsp:txXfrm>
        <a:off x="0" y="4330013"/>
        <a:ext cx="3474476" cy="288537"/>
      </dsp:txXfrm>
    </dsp:sp>
    <dsp:sp modelId="{2CB343C3-E567-4C24-BE06-FABE69913AE1}">
      <dsp:nvSpPr>
        <dsp:cNvPr id="0" name=""/>
        <dsp:cNvSpPr/>
      </dsp:nvSpPr>
      <dsp:spPr>
        <a:xfrm>
          <a:off x="0" y="4618550"/>
          <a:ext cx="3474476" cy="0"/>
        </a:xfrm>
        <a:prstGeom prst="line">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781E9A-FC4F-44B8-BF13-1E075AC22CDB}">
      <dsp:nvSpPr>
        <dsp:cNvPr id="0" name=""/>
        <dsp:cNvSpPr/>
      </dsp:nvSpPr>
      <dsp:spPr>
        <a:xfrm>
          <a:off x="0" y="4618550"/>
          <a:ext cx="3474476" cy="28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it-IT" sz="1300" kern="1200"/>
            <a:t>Pt-Ptt-fibrinogeno</a:t>
          </a:r>
        </a:p>
      </dsp:txBody>
      <dsp:txXfrm>
        <a:off x="0" y="4618550"/>
        <a:ext cx="3474476" cy="2885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pPr rtl="0"/>
              <a:t>15/05/2024</a:t>
            </a:fld>
            <a:endParaRPr lang="it-IT" dirty="0"/>
          </a:p>
        </p:txBody>
      </p:sp>
      <p:sp>
        <p:nvSpPr>
          <p:cNvPr id="4" name="Segnaposto piè di pagina 3">
            <a:extLst>
              <a:ext uri="{FF2B5EF4-FFF2-40B4-BE49-F238E27FC236}">
                <a16:creationId xmlns=""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pPr rtl="0"/>
              <a:t>‹N›</a:t>
            </a:fld>
            <a:endParaRPr lang="it-IT" dirty="0"/>
          </a:p>
        </p:txBody>
      </p:sp>
    </p:spTree>
    <p:extLst>
      <p:ext uri="{BB962C8B-B14F-4D97-AF65-F5344CB8AC3E}">
        <p14:creationId xmlns=""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15/05/2024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pPr rtl="0"/>
              <a:t>‹N›</a:t>
            </a:fld>
            <a:endParaRPr lang="it-IT" noProof="0" dirty="0"/>
          </a:p>
        </p:txBody>
      </p:sp>
    </p:spTree>
    <p:extLst>
      <p:ext uri="{BB962C8B-B14F-4D97-AF65-F5344CB8AC3E}">
        <p14:creationId xmlns=""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284ECAD9-32EE-4091-BDA5-6BD15ACC5E58}" type="slidenum">
              <a:rPr lang="it-IT" noProof="0" smtClean="0"/>
              <a:pPr rtl="0"/>
              <a:t>3</a:t>
            </a:fld>
            <a:endParaRPr lang="it-IT" noProof="0" dirty="0"/>
          </a:p>
        </p:txBody>
      </p:sp>
    </p:spTree>
    <p:extLst>
      <p:ext uri="{BB962C8B-B14F-4D97-AF65-F5344CB8AC3E}">
        <p14:creationId xmlns="" xmlns:p14="http://schemas.microsoft.com/office/powerpoint/2010/main" val="194487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284ECAD9-32EE-4091-BDA5-6BD15ACC5E58}" type="slidenum">
              <a:rPr lang="it-IT" noProof="0" smtClean="0"/>
              <a:pPr rtl="0"/>
              <a:t>7</a:t>
            </a:fld>
            <a:endParaRPr lang="it-IT" noProof="0" dirty="0"/>
          </a:p>
        </p:txBody>
      </p:sp>
    </p:spTree>
    <p:extLst>
      <p:ext uri="{BB962C8B-B14F-4D97-AF65-F5344CB8AC3E}">
        <p14:creationId xmlns="" xmlns:p14="http://schemas.microsoft.com/office/powerpoint/2010/main" val="275437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pPr rtl="0"/>
              <a:t>9</a:t>
            </a:fld>
            <a:endParaRPr lang="it-IT" noProof="0" dirty="0"/>
          </a:p>
        </p:txBody>
      </p:sp>
    </p:spTree>
    <p:extLst>
      <p:ext uri="{BB962C8B-B14F-4D97-AF65-F5344CB8AC3E}">
        <p14:creationId xmlns="" xmlns:p14="http://schemas.microsoft.com/office/powerpoint/2010/main" val="45608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284ECAD9-32EE-4091-BDA5-6BD15ACC5E58}" type="slidenum">
              <a:rPr lang="it-IT" noProof="0" smtClean="0"/>
              <a:pPr rtl="0"/>
              <a:t>11</a:t>
            </a:fld>
            <a:endParaRPr lang="it-IT" noProof="0" dirty="0"/>
          </a:p>
        </p:txBody>
      </p:sp>
    </p:spTree>
    <p:extLst>
      <p:ext uri="{BB962C8B-B14F-4D97-AF65-F5344CB8AC3E}">
        <p14:creationId xmlns="" xmlns:p14="http://schemas.microsoft.com/office/powerpoint/2010/main" val="198118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endParaRPr lang="it-IT" dirty="0"/>
          </a:p>
        </p:txBody>
      </p:sp>
      <p:sp>
        <p:nvSpPr>
          <p:cNvPr id="4" name="Segnaposto numero diapositiva 3"/>
          <p:cNvSpPr>
            <a:spLocks noGrp="1"/>
          </p:cNvSpPr>
          <p:nvPr>
            <p:ph type="sldNum" sz="quarter" idx="5"/>
          </p:nvPr>
        </p:nvSpPr>
        <p:spPr/>
        <p:txBody>
          <a:bodyPr/>
          <a:lstStyle/>
          <a:p>
            <a:fld id="{BBBA4A58-09E7-42DC-8A42-D2DC00F3FF1E}" type="slidenum">
              <a:rPr lang="it-IT" smtClean="0"/>
              <a:pPr/>
              <a:t>13</a:t>
            </a:fld>
            <a:endParaRPr lang="it-IT"/>
          </a:p>
        </p:txBody>
      </p:sp>
    </p:spTree>
    <p:extLst>
      <p:ext uri="{BB962C8B-B14F-4D97-AF65-F5344CB8AC3E}">
        <p14:creationId xmlns="" xmlns:p14="http://schemas.microsoft.com/office/powerpoint/2010/main" val="305694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endParaRPr lang="it-IT" dirty="0"/>
          </a:p>
        </p:txBody>
      </p:sp>
      <p:sp>
        <p:nvSpPr>
          <p:cNvPr id="4" name="Segnaposto numero diapositiva 3"/>
          <p:cNvSpPr>
            <a:spLocks noGrp="1"/>
          </p:cNvSpPr>
          <p:nvPr>
            <p:ph type="sldNum" sz="quarter" idx="5"/>
          </p:nvPr>
        </p:nvSpPr>
        <p:spPr/>
        <p:txBody>
          <a:bodyPr/>
          <a:lstStyle/>
          <a:p>
            <a:fld id="{BBBA4A58-09E7-42DC-8A42-D2DC00F3FF1E}" type="slidenum">
              <a:rPr lang="it-IT" smtClean="0"/>
              <a:pPr/>
              <a:t>14</a:t>
            </a:fld>
            <a:endParaRPr lang="it-IT"/>
          </a:p>
        </p:txBody>
      </p:sp>
    </p:spTree>
    <p:extLst>
      <p:ext uri="{BB962C8B-B14F-4D97-AF65-F5344CB8AC3E}">
        <p14:creationId xmlns="" xmlns:p14="http://schemas.microsoft.com/office/powerpoint/2010/main" val="107447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endParaRPr lang="it-IT" dirty="0"/>
          </a:p>
        </p:txBody>
      </p:sp>
      <p:sp>
        <p:nvSpPr>
          <p:cNvPr id="4" name="Segnaposto numero diapositiva 3"/>
          <p:cNvSpPr>
            <a:spLocks noGrp="1"/>
          </p:cNvSpPr>
          <p:nvPr>
            <p:ph type="sldNum" sz="quarter" idx="5"/>
          </p:nvPr>
        </p:nvSpPr>
        <p:spPr/>
        <p:txBody>
          <a:bodyPr/>
          <a:lstStyle/>
          <a:p>
            <a:fld id="{BBBA4A58-09E7-42DC-8A42-D2DC00F3FF1E}" type="slidenum">
              <a:rPr lang="it-IT" smtClean="0"/>
              <a:pPr/>
              <a:t>15</a:t>
            </a:fld>
            <a:endParaRPr lang="it-IT"/>
          </a:p>
        </p:txBody>
      </p:sp>
    </p:spTree>
    <p:extLst>
      <p:ext uri="{BB962C8B-B14F-4D97-AF65-F5344CB8AC3E}">
        <p14:creationId xmlns="" xmlns:p14="http://schemas.microsoft.com/office/powerpoint/2010/main" val="175327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pPr rtl="0"/>
              <a:t>15/05/2024</a:t>
            </a:fld>
            <a:endParaRPr lang="it-IT" noProof="0" dirty="0"/>
          </a:p>
        </p:txBody>
      </p:sp>
      <p:sp>
        <p:nvSpPr>
          <p:cNvPr id="5" name="Segnaposto piè di pagina 4">
            <a:extLst>
              <a:ext uri="{FF2B5EF4-FFF2-40B4-BE49-F238E27FC236}">
                <a16:creationId xmlns=""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pPr rtl="0"/>
              <a:t>15/05/2024</a:t>
            </a:fld>
            <a:endParaRPr lang="it-IT" noProof="0" dirty="0"/>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cxnSp>
        <p:nvCxnSpPr>
          <p:cNvPr id="15" name="Connecteur droit 19">
            <a:extLst>
              <a:ext uri="{FF2B5EF4-FFF2-40B4-BE49-F238E27FC236}">
                <a16:creationId xmlns=""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pPr rtl="0"/>
              <a:t>15/05/2024</a:t>
            </a:fld>
            <a:endParaRPr lang="it-IT" noProof="0" dirty="0"/>
          </a:p>
        </p:txBody>
      </p:sp>
      <p:sp>
        <p:nvSpPr>
          <p:cNvPr id="9" name="Segnaposto numero diapositiva 8">
            <a:extLst>
              <a:ext uri="{FF2B5EF4-FFF2-40B4-BE49-F238E27FC236}">
                <a16:creationId xmlns=""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4" name="Segnaposto piè di pagina 2">
            <a:extLst>
              <a:ext uri="{FF2B5EF4-FFF2-40B4-BE49-F238E27FC236}">
                <a16:creationId xmlns=""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pPr rtl="0"/>
              <a:t>15/05/2024</a:t>
            </a:fld>
            <a:endParaRPr lang="it-IT" noProof="0" dirty="0"/>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5" name="Rettangolo 4">
            <a:extLst>
              <a:ext uri="{FF2B5EF4-FFF2-40B4-BE49-F238E27FC236}">
                <a16:creationId xmlns=""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pPr rtl="0"/>
              <a:t>15/05/2024</a:t>
            </a:fld>
            <a:endParaRPr lang="it-IT" noProof="0" dirty="0"/>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pPr rtl="0"/>
              <a:t>15/05/2024</a:t>
            </a:fld>
            <a:endParaRPr lang="it-IT" noProof="0" dirty="0"/>
          </a:p>
        </p:txBody>
      </p:sp>
      <p:sp>
        <p:nvSpPr>
          <p:cNvPr id="13" name="Segnaposto piè di pagina 2">
            <a:extLst>
              <a:ext uri="{FF2B5EF4-FFF2-40B4-BE49-F238E27FC236}">
                <a16:creationId xmlns=""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Segnaposto immagine 9">
            <a:extLst>
              <a:ext uri="{FF2B5EF4-FFF2-40B4-BE49-F238E27FC236}">
                <a16:creationId xmlns=""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pPr rtl="0"/>
              <a:t>15/05/2024</a:t>
            </a:fld>
            <a:endParaRPr lang="it-IT" noProof="0" dirty="0"/>
          </a:p>
        </p:txBody>
      </p:sp>
      <p:sp>
        <p:nvSpPr>
          <p:cNvPr id="13" name="Segnaposto piè di pagina 2">
            <a:extLst>
              <a:ext uri="{FF2B5EF4-FFF2-40B4-BE49-F238E27FC236}">
                <a16:creationId xmlns=""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9" name="Rettangolo 18">
            <a:extLst>
              <a:ext uri="{FF2B5EF4-FFF2-40B4-BE49-F238E27FC236}">
                <a16:creationId xmlns=""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pPr rtl="0"/>
              <a:t>15/05/2024</a:t>
            </a:fld>
            <a:endParaRPr lang="it-IT" noProof="0" dirty="0"/>
          </a:p>
        </p:txBody>
      </p:sp>
      <p:sp>
        <p:nvSpPr>
          <p:cNvPr id="13" name="Segnaposto piè di pagina 2">
            <a:extLst>
              <a:ext uri="{FF2B5EF4-FFF2-40B4-BE49-F238E27FC236}">
                <a16:creationId xmlns=""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20" name="Rettangolo 19">
            <a:extLst>
              <a:ext uri="{FF2B5EF4-FFF2-40B4-BE49-F238E27FC236}">
                <a16:creationId xmlns=""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pPr rtl="0"/>
              <a:t>15/05/2024</a:t>
            </a:fld>
            <a:endParaRPr lang="it-IT" noProof="0" dirty="0"/>
          </a:p>
        </p:txBody>
      </p:sp>
      <p:sp>
        <p:nvSpPr>
          <p:cNvPr id="13" name="Segnaposto piè di pagina 2">
            <a:extLst>
              <a:ext uri="{FF2B5EF4-FFF2-40B4-BE49-F238E27FC236}">
                <a16:creationId xmlns=""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8" name="Rettangolo 17">
            <a:extLst>
              <a:ext uri="{FF2B5EF4-FFF2-40B4-BE49-F238E27FC236}">
                <a16:creationId xmlns=""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pPr rtl="0"/>
              <a:t>15/05/2024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rtl="0"/>
              <a:t>‹N›</a:t>
            </a:fld>
            <a:endParaRPr lang="it-IT" noProof="0" dirty="0"/>
          </a:p>
        </p:txBody>
      </p:sp>
      <p:sp>
        <p:nvSpPr>
          <p:cNvPr id="9" name="Rettangolo 8">
            <a:extLst>
              <a:ext uri="{FF2B5EF4-FFF2-40B4-BE49-F238E27FC236}">
                <a16:creationId xmlns=""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pPr rtl="0"/>
              <a:t>15/05/2024</a:t>
            </a:fld>
            <a:endParaRPr lang="it-IT" noProof="0" dirty="0"/>
          </a:p>
        </p:txBody>
      </p:sp>
      <p:sp>
        <p:nvSpPr>
          <p:cNvPr id="8" name="Segnaposto piè di pagina 7">
            <a:extLst>
              <a:ext uri="{FF2B5EF4-FFF2-40B4-BE49-F238E27FC236}">
                <a16:creationId xmlns=""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 xmlns:a16="http://schemas.microsoft.com/office/drawing/2014/main" id="{A7C93D4F-3003-4D58-9AFB-356A0F800F42}"/>
              </a:ext>
            </a:extLst>
          </p:cNvPr>
          <p:cNvSpPr/>
          <p:nvPr userDrawn="1"/>
        </p:nvSpPr>
        <p:spPr>
          <a:xfrm>
            <a:off x="4925679" y="3841"/>
            <a:ext cx="127212" cy="6858000"/>
          </a:xfrm>
          <a:prstGeom prst="rect">
            <a:avLst/>
          </a:prstGeom>
          <a:solidFill>
            <a:srgbClr val="F3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pPr rtl="0"/>
              <a:t>15/05/2024</a:t>
            </a:fld>
            <a:endParaRPr lang="it-IT" noProof="0" dirty="0"/>
          </a:p>
        </p:txBody>
      </p:sp>
      <p:sp>
        <p:nvSpPr>
          <p:cNvPr id="5" name="Segnaposto piè di pagina 4">
            <a:extLst>
              <a:ext uri="{FF2B5EF4-FFF2-40B4-BE49-F238E27FC236}">
                <a16:creationId xmlns=""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1E508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 xmlns:a16="http://schemas.microsoft.com/office/drawing/2014/main" id="{6D3E1BBA-670B-4CAE-B839-50ADB23DDBC6}"/>
              </a:ext>
            </a:extLst>
          </p:cNvPr>
          <p:cNvSpPr/>
          <p:nvPr userDrawn="1"/>
        </p:nvSpPr>
        <p:spPr>
          <a:xfrm>
            <a:off x="4838007" y="-1345"/>
            <a:ext cx="137546" cy="6858000"/>
          </a:xfrm>
          <a:prstGeom prst="rect">
            <a:avLst/>
          </a:prstGeom>
          <a:solidFill>
            <a:srgbClr val="E98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 xmlns:a16="http://schemas.microsoft.com/office/drawing/2014/main" id="{84640A8C-1E5C-F82E-982D-F5BE2053E41D}"/>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1391" y="0"/>
            <a:ext cx="4849398" cy="6858000"/>
          </a:xfrm>
          <a:prstGeom prst="rect">
            <a:avLst/>
          </a:prstGeom>
        </p:spPr>
      </p:pic>
    </p:spTree>
    <p:extLst>
      <p:ext uri="{BB962C8B-B14F-4D97-AF65-F5344CB8AC3E}">
        <p14:creationId xmlns=""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pPr rtl="0"/>
              <a:t>15/05/2024</a:t>
            </a:fld>
            <a:endParaRPr lang="it-IT" noProof="0" dirty="0"/>
          </a:p>
        </p:txBody>
      </p:sp>
      <p:sp>
        <p:nvSpPr>
          <p:cNvPr id="8" name="Segnaposto piè di pagina 7">
            <a:extLst>
              <a:ext uri="{FF2B5EF4-FFF2-40B4-BE49-F238E27FC236}">
                <a16:creationId xmlns=""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
        <p:nvSpPr>
          <p:cNvPr id="14" name="Rettangolo 13">
            <a:extLst>
              <a:ext uri="{FF2B5EF4-FFF2-40B4-BE49-F238E27FC236}">
                <a16:creationId xmlns=""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pPr rtl="0"/>
              <a:t>15/05/2024</a:t>
            </a:fld>
            <a:endParaRPr lang="it-IT" noProof="0" dirty="0"/>
          </a:p>
        </p:txBody>
      </p:sp>
      <p:sp>
        <p:nvSpPr>
          <p:cNvPr id="8" name="Segnaposto piè di pagina 7">
            <a:extLst>
              <a:ext uri="{FF2B5EF4-FFF2-40B4-BE49-F238E27FC236}">
                <a16:creationId xmlns=""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pPr rtl="0"/>
              <a:t>15/05/2024</a:t>
            </a:fld>
            <a:endParaRPr lang="it-IT" noProof="0" dirty="0"/>
          </a:p>
        </p:txBody>
      </p:sp>
      <p:sp>
        <p:nvSpPr>
          <p:cNvPr id="8" name="Segnaposto piè di pagina 7">
            <a:extLst>
              <a:ext uri="{FF2B5EF4-FFF2-40B4-BE49-F238E27FC236}">
                <a16:creationId xmlns=""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pPr rtl="0"/>
              <a:t>15/05/2024</a:t>
            </a:fld>
            <a:endParaRPr lang="it-IT" noProof="0" dirty="0"/>
          </a:p>
        </p:txBody>
      </p:sp>
      <p:sp>
        <p:nvSpPr>
          <p:cNvPr id="8" name="Segnaposto piè di pagina 7">
            <a:extLst>
              <a:ext uri="{FF2B5EF4-FFF2-40B4-BE49-F238E27FC236}">
                <a16:creationId xmlns=""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12" name="Segnaposto immagine 9">
            <a:extLst>
              <a:ext uri="{FF2B5EF4-FFF2-40B4-BE49-F238E27FC236}">
                <a16:creationId xmlns=""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pPr rtl="0"/>
              <a:t>15/05/2024</a:t>
            </a:fld>
            <a:endParaRPr lang="it-IT" noProof="0" dirty="0"/>
          </a:p>
        </p:txBody>
      </p:sp>
      <p:sp>
        <p:nvSpPr>
          <p:cNvPr id="9" name="Segnaposto piè di pagina 8">
            <a:extLst>
              <a:ext uri="{FF2B5EF4-FFF2-40B4-BE49-F238E27FC236}">
                <a16:creationId xmlns=""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pPr rtl="0"/>
              <a:t>15/05/2024</a:t>
            </a:fld>
            <a:endParaRPr lang="it-IT" noProof="0" dirty="0"/>
          </a:p>
        </p:txBody>
      </p:sp>
      <p:sp>
        <p:nvSpPr>
          <p:cNvPr id="11" name="Segnaposto piè di pagina 10">
            <a:extLst>
              <a:ext uri="{FF2B5EF4-FFF2-40B4-BE49-F238E27FC236}">
                <a16:creationId xmlns=""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pPr rtl="0"/>
              <a:t>15/05/2024</a:t>
            </a:fld>
            <a:endParaRPr lang="it-IT" noProof="0" dirty="0"/>
          </a:p>
        </p:txBody>
      </p:sp>
      <p:sp>
        <p:nvSpPr>
          <p:cNvPr id="7" name="Segnaposto piè di pagina 6">
            <a:extLst>
              <a:ext uri="{FF2B5EF4-FFF2-40B4-BE49-F238E27FC236}">
                <a16:creationId xmlns=""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pPr rtl="0"/>
              <a:t>‹N›</a:t>
            </a:fld>
            <a:endParaRPr lang="it-IT" noProof="0" dirty="0"/>
          </a:p>
        </p:txBody>
      </p:sp>
    </p:spTree>
    <p:extLst>
      <p:ext uri="{BB962C8B-B14F-4D97-AF65-F5344CB8AC3E}">
        <p14:creationId xmlns=""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pPr rtl="0"/>
              <a:t>15/05/2024</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rtl="0"/>
              <a:t>‹N›</a:t>
            </a:fld>
            <a:endParaRPr lang="it-IT" noProof="0" dirty="0"/>
          </a:p>
        </p:txBody>
      </p:sp>
      <p:sp>
        <p:nvSpPr>
          <p:cNvPr id="8" name="Rettangolo 7">
            <a:extLst>
              <a:ext uri="{FF2B5EF4-FFF2-40B4-BE49-F238E27FC236}">
                <a16:creationId xmlns=""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31.emf"/><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7F1CCB64-8231-435F-87C9-78C908E39380}"/>
              </a:ext>
            </a:extLst>
          </p:cNvPr>
          <p:cNvSpPr>
            <a:spLocks noGrp="1"/>
          </p:cNvSpPr>
          <p:nvPr>
            <p:ph type="ctrTitle"/>
          </p:nvPr>
        </p:nvSpPr>
        <p:spPr>
          <a:xfrm>
            <a:off x="5195052" y="201486"/>
            <a:ext cx="6829168" cy="3227514"/>
          </a:xfrm>
        </p:spPr>
        <p:txBody>
          <a:bodyPr>
            <a:normAutofit/>
          </a:bodyPr>
          <a:lstStyle/>
          <a:p>
            <a:r>
              <a:rPr lang="it-IT" sz="5000" dirty="0"/>
              <a:t>IL PREOPERATORIO:</a:t>
            </a:r>
            <a:br>
              <a:rPr lang="it-IT" sz="5000" dirty="0"/>
            </a:br>
            <a:r>
              <a:rPr lang="it-IT" sz="5000" dirty="0"/>
              <a:t>ALERT NUTRIZIONALI </a:t>
            </a:r>
          </a:p>
        </p:txBody>
      </p:sp>
      <p:sp>
        <p:nvSpPr>
          <p:cNvPr id="4" name="Sottotitolo 3">
            <a:extLst>
              <a:ext uri="{FF2B5EF4-FFF2-40B4-BE49-F238E27FC236}">
                <a16:creationId xmlns="" xmlns:a16="http://schemas.microsoft.com/office/drawing/2014/main" id="{91A9603A-D223-47EF-B35B-86424F3280CA}"/>
              </a:ext>
            </a:extLst>
          </p:cNvPr>
          <p:cNvSpPr>
            <a:spLocks noGrp="1"/>
          </p:cNvSpPr>
          <p:nvPr>
            <p:ph type="subTitle" idx="1"/>
          </p:nvPr>
        </p:nvSpPr>
        <p:spPr>
          <a:xfrm>
            <a:off x="5195052" y="3945793"/>
            <a:ext cx="6829168" cy="1279652"/>
          </a:xfrm>
        </p:spPr>
        <p:txBody>
          <a:bodyPr>
            <a:normAutofit fontScale="47500" lnSpcReduction="20000"/>
          </a:bodyPr>
          <a:lstStyle/>
          <a:p>
            <a:r>
              <a:rPr lang="it-IT" sz="5100" b="1" dirty="0">
                <a:solidFill>
                  <a:srgbClr val="FF0000"/>
                </a:solidFill>
              </a:rPr>
              <a:t>FRANCESCA ANZOLIN</a:t>
            </a:r>
          </a:p>
          <a:p>
            <a:r>
              <a:rPr lang="it-IT" sz="2800" b="1" dirty="0">
                <a:solidFill>
                  <a:srgbClr val="FF0000"/>
                </a:solidFill>
              </a:rPr>
              <a:t>Centro interaziendale di chirurgia metabolica e dell’obesità </a:t>
            </a:r>
            <a:r>
              <a:rPr lang="it-IT" sz="2800" b="1" dirty="0" err="1">
                <a:solidFill>
                  <a:srgbClr val="FF0000"/>
                </a:solidFill>
              </a:rPr>
              <a:t>ausl-aosp</a:t>
            </a:r>
            <a:r>
              <a:rPr lang="it-IT" sz="2800" b="1" dirty="0">
                <a:solidFill>
                  <a:srgbClr val="FF0000"/>
                </a:solidFill>
              </a:rPr>
              <a:t> bologna </a:t>
            </a:r>
          </a:p>
          <a:p>
            <a:r>
              <a:rPr lang="it-IT" sz="2800" b="1" dirty="0" err="1">
                <a:solidFill>
                  <a:srgbClr val="FF0000"/>
                </a:solidFill>
              </a:rPr>
              <a:t>Uosd</a:t>
            </a:r>
            <a:r>
              <a:rPr lang="it-IT" sz="2800" b="1" dirty="0">
                <a:solidFill>
                  <a:srgbClr val="FF0000"/>
                </a:solidFill>
              </a:rPr>
              <a:t> nutrizione clinica-</a:t>
            </a:r>
            <a:r>
              <a:rPr lang="it-IT" sz="2800" b="1" dirty="0" err="1">
                <a:solidFill>
                  <a:srgbClr val="FF0000"/>
                </a:solidFill>
              </a:rPr>
              <a:t>ausl</a:t>
            </a:r>
            <a:r>
              <a:rPr lang="it-IT" sz="2800" b="1" dirty="0">
                <a:solidFill>
                  <a:srgbClr val="FF0000"/>
                </a:solidFill>
              </a:rPr>
              <a:t> bologna </a:t>
            </a:r>
          </a:p>
        </p:txBody>
      </p:sp>
    </p:spTree>
    <p:extLst>
      <p:ext uri="{BB962C8B-B14F-4D97-AF65-F5344CB8AC3E}">
        <p14:creationId xmlns=""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4101" y="1782430"/>
            <a:ext cx="5554396" cy="395653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0" y="0"/>
            <a:ext cx="12192000" cy="507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a:t>IL PREOPERATORIO: MODELLI DIETETICI LCD-VLCD-LCKD</a:t>
            </a:r>
          </a:p>
        </p:txBody>
      </p:sp>
      <p:pic>
        <p:nvPicPr>
          <p:cNvPr id="6" name="Picture 2"/>
          <p:cNvPicPr>
            <a:picLocks noChangeAspect="1" noChangeArrowheads="1"/>
          </p:cNvPicPr>
          <p:nvPr/>
        </p:nvPicPr>
        <p:blipFill>
          <a:blip r:embed="rId3"/>
          <a:srcRect/>
          <a:stretch>
            <a:fillRect/>
          </a:stretch>
        </p:blipFill>
        <p:spPr bwMode="auto">
          <a:xfrm>
            <a:off x="234920" y="969660"/>
            <a:ext cx="5918119" cy="770736"/>
          </a:xfrm>
          <a:prstGeom prst="rect">
            <a:avLst/>
          </a:prstGeom>
          <a:noFill/>
          <a:ln w="9525">
            <a:solidFill>
              <a:srgbClr val="002060"/>
            </a:solid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2434749" y="5829300"/>
            <a:ext cx="1143000" cy="1028700"/>
          </a:xfrm>
          <a:prstGeom prst="rect">
            <a:avLst/>
          </a:prstGeom>
          <a:noFill/>
          <a:ln w="9525">
            <a:noFill/>
            <a:miter lim="800000"/>
            <a:headEnd/>
            <a:tailEnd/>
          </a:ln>
          <a:effectLst/>
        </p:spPr>
      </p:pic>
      <p:pic>
        <p:nvPicPr>
          <p:cNvPr id="2" name="Immagine 1">
            <a:extLst>
              <a:ext uri="{FF2B5EF4-FFF2-40B4-BE49-F238E27FC236}">
                <a16:creationId xmlns="" xmlns:a16="http://schemas.microsoft.com/office/drawing/2014/main" id="{8EAED935-F7D1-4CCE-DA2D-2CB788855B30}"/>
              </a:ext>
            </a:extLst>
          </p:cNvPr>
          <p:cNvPicPr>
            <a:picLocks noChangeAspect="1"/>
          </p:cNvPicPr>
          <p:nvPr/>
        </p:nvPicPr>
        <p:blipFill>
          <a:blip r:embed="rId5"/>
          <a:stretch>
            <a:fillRect/>
          </a:stretch>
        </p:blipFill>
        <p:spPr>
          <a:xfrm>
            <a:off x="8317283" y="617775"/>
            <a:ext cx="3932793" cy="1630647"/>
          </a:xfrm>
          <a:prstGeom prst="rect">
            <a:avLst/>
          </a:prstGeom>
        </p:spPr>
      </p:pic>
      <p:sp>
        <p:nvSpPr>
          <p:cNvPr id="3" name="CasellaDiTesto 2">
            <a:extLst>
              <a:ext uri="{FF2B5EF4-FFF2-40B4-BE49-F238E27FC236}">
                <a16:creationId xmlns="" xmlns:a16="http://schemas.microsoft.com/office/drawing/2014/main" id="{5F1CA567-70DF-4032-9DCB-FE3C7A0D4020}"/>
              </a:ext>
            </a:extLst>
          </p:cNvPr>
          <p:cNvSpPr txBox="1"/>
          <p:nvPr/>
        </p:nvSpPr>
        <p:spPr>
          <a:xfrm>
            <a:off x="6096000" y="3785927"/>
            <a:ext cx="5935249" cy="167738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400" b="1" i="0" u="none" strike="noStrike" kern="1200" cap="none" spc="0" normalizeH="0" baseline="0" noProof="0" dirty="0" err="1">
                <a:ln>
                  <a:noFill/>
                </a:ln>
                <a:solidFill>
                  <a:srgbClr val="003773"/>
                </a:solidFill>
                <a:effectLst/>
                <a:uLnTx/>
                <a:uFillTx/>
                <a:ea typeface="+mn-ea"/>
                <a:cs typeface="Arial" panose="020B0604020202020204" pitchFamily="34" charset="0"/>
              </a:rPr>
              <a:t>Regimi</a:t>
            </a:r>
            <a:r>
              <a:rPr kumimoji="0" lang="en-GB" sz="1400" b="1" i="0" u="none" strike="noStrike" kern="1200" cap="none" spc="0" normalizeH="0" baseline="0" noProof="0" dirty="0">
                <a:ln>
                  <a:noFill/>
                </a:ln>
                <a:solidFill>
                  <a:srgbClr val="003773"/>
                </a:solidFill>
                <a:effectLst/>
                <a:uLnTx/>
                <a:uFillTx/>
                <a:ea typeface="+mn-ea"/>
                <a:cs typeface="Arial" panose="020B0604020202020204" pitchFamily="34" charset="0"/>
              </a:rPr>
              <a:t> </a:t>
            </a:r>
            <a:r>
              <a:rPr kumimoji="0" lang="en-GB" sz="1400" b="1" i="0" u="none" strike="noStrike" kern="1200" cap="none" spc="0" normalizeH="0" baseline="0" noProof="0" dirty="0" err="1">
                <a:ln>
                  <a:noFill/>
                </a:ln>
                <a:solidFill>
                  <a:srgbClr val="003773"/>
                </a:solidFill>
                <a:effectLst/>
                <a:uLnTx/>
                <a:uFillTx/>
                <a:ea typeface="+mn-ea"/>
                <a:cs typeface="Arial" panose="020B0604020202020204" pitchFamily="34" charset="0"/>
              </a:rPr>
              <a:t>dietetici</a:t>
            </a:r>
            <a:r>
              <a:rPr kumimoji="0" lang="en-GB" sz="1400" b="1" i="0" u="none" strike="noStrike" kern="1200" cap="none" spc="0" normalizeH="0" baseline="0" noProof="0" dirty="0">
                <a:ln>
                  <a:noFill/>
                </a:ln>
                <a:solidFill>
                  <a:srgbClr val="003773"/>
                </a:solidFill>
                <a:effectLst/>
                <a:uLnTx/>
                <a:uFillTx/>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3773"/>
                </a:solidFill>
                <a:effectLst/>
                <a:uLnTx/>
                <a:uFillTx/>
                <a:ea typeface="+mn-ea"/>
                <a:cs typeface="Arial" panose="020B0604020202020204" pitchFamily="34" charset="0"/>
              </a:rPr>
              <a:t>Low-calorie diets (LCD) (800–1200 kcal/die)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3773"/>
                </a:solidFill>
                <a:effectLst/>
                <a:uLnTx/>
                <a:uFillTx/>
                <a:ea typeface="+mn-ea"/>
                <a:cs typeface="Arial" panose="020B0604020202020204" pitchFamily="34" charset="0"/>
              </a:rPr>
              <a:t>Very low-calorie diets (VLCD) (600 kcal/die)</a:t>
            </a:r>
            <a:endParaRPr lang="en-GB" sz="1400" dirty="0">
              <a:solidFill>
                <a:srgbClr val="003773"/>
              </a:solidFill>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3773"/>
                </a:solidFill>
                <a:effectLst/>
                <a:uLnTx/>
                <a:uFillTx/>
                <a:ea typeface="+mn-ea"/>
                <a:cs typeface="Arial" panose="020B0604020202020204" pitchFamily="34" charset="0"/>
              </a:rPr>
              <a:t>Very-low-calorie ketogenic diet (VLCKD) (400/800 kcal/die)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500" b="0" i="0" u="none" strike="noStrike" kern="1200" cap="none" spc="0" normalizeH="0" baseline="0" noProof="0" dirty="0">
              <a:ln>
                <a:noFill/>
              </a:ln>
              <a:solidFill>
                <a:srgbClr val="003773"/>
              </a:solidFill>
              <a:effectLst/>
              <a:uLnTx/>
              <a:uFillTx/>
              <a:ea typeface="+mn-ea"/>
              <a:cs typeface="Arial" panose="020B0604020202020204" pitchFamily="34" charset="0"/>
            </a:endParaRPr>
          </a:p>
          <a:p>
            <a:pPr marL="342900" lvl="0" indent="-342900">
              <a:buFont typeface="Arial" panose="020B0604020202020204" pitchFamily="34" charset="0"/>
              <a:buChar char="•"/>
              <a:defRPr/>
            </a:pPr>
            <a:r>
              <a:rPr lang="it-IT" altLang="it-IT" sz="1400" dirty="0">
                <a:solidFill>
                  <a:srgbClr val="003773"/>
                </a:solidFill>
              </a:rPr>
              <a:t>Strategie combinate più invasive che includono: </a:t>
            </a:r>
            <a:r>
              <a:rPr lang="it-IT" altLang="it-IT" sz="1400" b="1" dirty="0">
                <a:solidFill>
                  <a:srgbClr val="003773"/>
                </a:solidFill>
              </a:rPr>
              <a:t>t</a:t>
            </a:r>
            <a:r>
              <a:rPr kumimoji="0" lang="en-GB" sz="1400" b="1" i="0" u="none" strike="noStrike" kern="1200" cap="none" spc="0" normalizeH="0" baseline="0" noProof="0" dirty="0" err="1">
                <a:ln>
                  <a:noFill/>
                </a:ln>
                <a:solidFill>
                  <a:srgbClr val="003773"/>
                </a:solidFill>
                <a:effectLst/>
                <a:uLnTx/>
                <a:uFillTx/>
                <a:ea typeface="+mn-ea"/>
                <a:cs typeface="Arial" panose="020B0604020202020204" pitchFamily="34" charset="0"/>
              </a:rPr>
              <a:t>rattamento</a:t>
            </a:r>
            <a:r>
              <a:rPr kumimoji="0" lang="en-GB" sz="1400" b="1" i="0" u="none" strike="noStrike" kern="1200" cap="none" spc="0" normalizeH="0" baseline="0" noProof="0" dirty="0">
                <a:ln>
                  <a:noFill/>
                </a:ln>
                <a:solidFill>
                  <a:srgbClr val="003773"/>
                </a:solidFill>
                <a:effectLst/>
                <a:uLnTx/>
                <a:uFillTx/>
                <a:ea typeface="+mn-ea"/>
                <a:cs typeface="Arial" panose="020B0604020202020204" pitchFamily="34" charset="0"/>
              </a:rPr>
              <a:t> </a:t>
            </a:r>
            <a:r>
              <a:rPr lang="en-GB" sz="1400" b="1" dirty="0">
                <a:solidFill>
                  <a:srgbClr val="003773"/>
                </a:solidFill>
                <a:cs typeface="Arial" panose="020B0604020202020204" pitchFamily="34" charset="0"/>
              </a:rPr>
              <a:t>f</a:t>
            </a:r>
            <a:r>
              <a:rPr kumimoji="0" lang="en-GB" sz="1400" b="1" i="0" u="none" strike="noStrike" kern="1200" cap="none" spc="0" normalizeH="0" baseline="0" noProof="0" dirty="0" err="1">
                <a:ln>
                  <a:noFill/>
                </a:ln>
                <a:solidFill>
                  <a:srgbClr val="003773"/>
                </a:solidFill>
                <a:effectLst/>
                <a:uLnTx/>
                <a:uFillTx/>
                <a:ea typeface="+mn-ea"/>
                <a:cs typeface="Arial" panose="020B0604020202020204" pitchFamily="34" charset="0"/>
              </a:rPr>
              <a:t>armacologico</a:t>
            </a:r>
            <a:r>
              <a:rPr kumimoji="0" lang="en-GB" sz="1400" b="1" i="0" u="none" strike="noStrike" kern="1200" cap="none" spc="0" normalizeH="0" baseline="0" noProof="0" dirty="0">
                <a:ln>
                  <a:noFill/>
                </a:ln>
                <a:solidFill>
                  <a:srgbClr val="003773"/>
                </a:solidFill>
                <a:effectLst/>
                <a:uLnTx/>
                <a:uFillTx/>
                <a:ea typeface="+mn-ea"/>
                <a:cs typeface="Arial" panose="020B0604020202020204" pitchFamily="34" charset="0"/>
              </a:rPr>
              <a:t> </a:t>
            </a:r>
            <a:r>
              <a:rPr kumimoji="0" lang="en-GB" sz="1400" b="0" i="0" u="none" strike="noStrike" kern="1200" cap="none" spc="0" normalizeH="0" baseline="0" noProof="0" dirty="0">
                <a:ln>
                  <a:noFill/>
                </a:ln>
                <a:solidFill>
                  <a:srgbClr val="003773"/>
                </a:solidFill>
                <a:effectLst/>
                <a:uLnTx/>
                <a:uFillTx/>
                <a:ea typeface="+mn-ea"/>
                <a:cs typeface="Arial" panose="020B0604020202020204" pitchFamily="34" charset="0"/>
              </a:rPr>
              <a:t>in </a:t>
            </a:r>
            <a:r>
              <a:rPr kumimoji="0" lang="en-GB" sz="1400" b="0" i="0" u="none" strike="noStrike" kern="1200" cap="none" spc="0" normalizeH="0" baseline="0" noProof="0" dirty="0" err="1">
                <a:ln>
                  <a:noFill/>
                </a:ln>
                <a:solidFill>
                  <a:srgbClr val="003773"/>
                </a:solidFill>
                <a:effectLst/>
                <a:uLnTx/>
                <a:uFillTx/>
                <a:ea typeface="+mn-ea"/>
                <a:cs typeface="Arial" panose="020B0604020202020204" pitchFamily="34" charset="0"/>
              </a:rPr>
              <a:t>aggiunta</a:t>
            </a:r>
            <a:r>
              <a:rPr kumimoji="0" lang="en-GB" sz="1400" b="0" i="0" u="none" strike="noStrike" kern="1200" cap="none" spc="0" normalizeH="0" baseline="0" noProof="0" dirty="0">
                <a:ln>
                  <a:noFill/>
                </a:ln>
                <a:solidFill>
                  <a:srgbClr val="003773"/>
                </a:solidFill>
                <a:effectLst/>
                <a:uLnTx/>
                <a:uFillTx/>
                <a:ea typeface="+mn-ea"/>
                <a:cs typeface="Arial" panose="020B0604020202020204" pitchFamily="34" charset="0"/>
              </a:rPr>
              <a:t> a </a:t>
            </a:r>
            <a:r>
              <a:rPr kumimoji="0" lang="en-GB" sz="1400" b="0" i="0" u="none" strike="noStrike" kern="1200" cap="none" spc="0" normalizeH="0" baseline="0" noProof="0" dirty="0" err="1">
                <a:ln>
                  <a:noFill/>
                </a:ln>
                <a:solidFill>
                  <a:srgbClr val="003773"/>
                </a:solidFill>
                <a:effectLst/>
                <a:uLnTx/>
                <a:uFillTx/>
                <a:ea typeface="+mn-ea"/>
                <a:cs typeface="Arial" panose="020B0604020202020204" pitchFamily="34" charset="0"/>
              </a:rPr>
              <a:t>dieta</a:t>
            </a:r>
            <a:r>
              <a:rPr kumimoji="0" lang="en-GB" sz="1400" b="0" i="0" u="none" strike="noStrike" kern="1200" cap="none" spc="0" normalizeH="0" baseline="0" noProof="0" dirty="0">
                <a:ln>
                  <a:noFill/>
                </a:ln>
                <a:solidFill>
                  <a:srgbClr val="003773"/>
                </a:solidFill>
                <a:effectLst/>
                <a:uLnTx/>
                <a:uFillTx/>
                <a:ea typeface="+mn-ea"/>
                <a:cs typeface="Arial" panose="020B0604020202020204" pitchFamily="34" charset="0"/>
              </a:rPr>
              <a:t> + </a:t>
            </a:r>
            <a:r>
              <a:rPr kumimoji="0" lang="en-GB" sz="1400" b="0" i="0" u="none" strike="noStrike" kern="1200" cap="none" spc="0" normalizeH="0" baseline="0" noProof="0" dirty="0" err="1">
                <a:ln>
                  <a:noFill/>
                </a:ln>
                <a:solidFill>
                  <a:srgbClr val="003773"/>
                </a:solidFill>
                <a:effectLst/>
                <a:uLnTx/>
                <a:uFillTx/>
                <a:ea typeface="+mn-ea"/>
                <a:cs typeface="Arial" panose="020B0604020202020204" pitchFamily="34" charset="0"/>
              </a:rPr>
              <a:t>esercizio</a:t>
            </a:r>
            <a:r>
              <a:rPr kumimoji="0" lang="en-GB" sz="1400" b="0" i="0" u="none" strike="noStrike" kern="1200" cap="none" spc="0" normalizeH="0" baseline="0" noProof="0" dirty="0">
                <a:ln>
                  <a:noFill/>
                </a:ln>
                <a:solidFill>
                  <a:srgbClr val="003773"/>
                </a:solidFill>
                <a:effectLst/>
                <a:uLnTx/>
                <a:uFillTx/>
                <a:ea typeface="+mn-ea"/>
                <a:cs typeface="Arial" panose="020B0604020202020204" pitchFamily="34" charset="0"/>
              </a:rPr>
              <a:t> </a:t>
            </a:r>
            <a:r>
              <a:rPr kumimoji="0" lang="en-GB" sz="1400" b="0" i="0" u="none" strike="noStrike" kern="1200" cap="none" spc="0" normalizeH="0" baseline="0" noProof="0" dirty="0" err="1">
                <a:ln>
                  <a:noFill/>
                </a:ln>
                <a:solidFill>
                  <a:srgbClr val="003773"/>
                </a:solidFill>
                <a:effectLst/>
                <a:uLnTx/>
                <a:uFillTx/>
                <a:ea typeface="+mn-ea"/>
                <a:cs typeface="Arial" panose="020B0604020202020204" pitchFamily="34" charset="0"/>
              </a:rPr>
              <a:t>fisico</a:t>
            </a:r>
            <a:r>
              <a:rPr lang="en-GB" sz="1400" dirty="0">
                <a:solidFill>
                  <a:srgbClr val="003773"/>
                </a:solidFill>
                <a:cs typeface="Arial" panose="020B0604020202020204" pitchFamily="34" charset="0"/>
              </a:rPr>
              <a:t>, </a:t>
            </a:r>
            <a:r>
              <a:rPr lang="it-IT" altLang="it-IT" sz="1400" b="1" dirty="0">
                <a:solidFill>
                  <a:srgbClr val="003773"/>
                </a:solidFill>
              </a:rPr>
              <a:t>posizionamento endoscopico di un palloncino intragastrico</a:t>
            </a:r>
            <a:endParaRPr kumimoji="0" lang="en-GB" sz="1400" b="1" i="0" u="none" strike="noStrike" kern="1200" cap="none" spc="0" normalizeH="0" baseline="0" noProof="0" dirty="0">
              <a:ln>
                <a:noFill/>
              </a:ln>
              <a:solidFill>
                <a:srgbClr val="003773"/>
              </a:solidFill>
              <a:effectLst/>
              <a:uLnTx/>
              <a:uFillTx/>
              <a:ea typeface="+mn-ea"/>
              <a:cs typeface="Arial" panose="020B0604020202020204" pitchFamily="34" charset="0"/>
            </a:endParaRPr>
          </a:p>
        </p:txBody>
      </p:sp>
      <p:sp>
        <p:nvSpPr>
          <p:cNvPr id="4" name="Segnaposto contenuto 12">
            <a:extLst>
              <a:ext uri="{FF2B5EF4-FFF2-40B4-BE49-F238E27FC236}">
                <a16:creationId xmlns="" xmlns:a16="http://schemas.microsoft.com/office/drawing/2014/main" id="{4378C0C5-4240-F0F6-56AA-10DE8BEEB6A2}"/>
              </a:ext>
            </a:extLst>
          </p:cNvPr>
          <p:cNvSpPr txBox="1">
            <a:spLocks/>
          </p:cNvSpPr>
          <p:nvPr/>
        </p:nvSpPr>
        <p:spPr>
          <a:xfrm>
            <a:off x="6096000" y="5567816"/>
            <a:ext cx="5916460" cy="1039661"/>
          </a:xfrm>
          <a:prstGeom prst="rect">
            <a:avLst/>
          </a:prstGeom>
          <a:solidFill>
            <a:schemeClr val="bg2"/>
          </a:solidFill>
        </p:spPr>
        <p:txBody>
          <a:bodyPr vert="horz" lIns="0" tIns="45720" rIns="0" bIns="45720" rtlCol="0">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it-IT" sz="1300" b="1" dirty="0">
                <a:solidFill>
                  <a:srgbClr val="003773"/>
                </a:solidFill>
                <a:cs typeface="Arial" panose="020B0604020202020204" pitchFamily="34" charset="0"/>
              </a:rPr>
              <a:t>La riduzione preoperatoria del peso è raccomandata nei pz candidati a CB soprattutto </a:t>
            </a:r>
            <a:r>
              <a:rPr lang="it-IT" sz="1300" b="1" dirty="0" smtClean="0">
                <a:solidFill>
                  <a:srgbClr val="003773"/>
                </a:solidFill>
                <a:cs typeface="Arial" panose="020B0604020202020204" pitchFamily="34" charset="0"/>
              </a:rPr>
              <a:t>in presenza di BMI </a:t>
            </a:r>
            <a:r>
              <a:rPr lang="it-IT" sz="1300" b="1" dirty="0">
                <a:solidFill>
                  <a:srgbClr val="003773"/>
                </a:solidFill>
                <a:cs typeface="Arial" panose="020B0604020202020204" pitchFamily="34" charset="0"/>
              </a:rPr>
              <a:t>&gt;40 Kg/m</a:t>
            </a:r>
            <a:r>
              <a:rPr lang="it-IT" sz="1300" b="1" baseline="30000" dirty="0">
                <a:solidFill>
                  <a:srgbClr val="003773"/>
                </a:solidFill>
                <a:cs typeface="Arial" panose="020B0604020202020204" pitchFamily="34" charset="0"/>
              </a:rPr>
              <a:t>2 </a:t>
            </a:r>
            <a:r>
              <a:rPr lang="it-IT" sz="1300" b="1" dirty="0">
                <a:solidFill>
                  <a:srgbClr val="003773"/>
                </a:solidFill>
                <a:cs typeface="Arial" panose="020B0604020202020204" pitchFamily="34" charset="0"/>
              </a:rPr>
              <a:t>o con grave obesità viscerale.</a:t>
            </a:r>
          </a:p>
          <a:p>
            <a:pPr>
              <a:buFont typeface="Wingdings" panose="05000000000000000000" pitchFamily="2" charset="2"/>
              <a:buChar char="Ø"/>
            </a:pPr>
            <a:r>
              <a:rPr lang="it-IT" sz="1300" b="1" dirty="0">
                <a:solidFill>
                  <a:srgbClr val="003773"/>
                </a:solidFill>
                <a:cs typeface="Arial" panose="020B0604020202020204" pitchFamily="34" charset="0"/>
              </a:rPr>
              <a:t>Non ci sono al momento indicazioni univoche e conclusive nelle diverse linee guida per la mancanza di studi multicentrici, randomizzati e controllati. </a:t>
            </a:r>
          </a:p>
        </p:txBody>
      </p:sp>
      <p:sp>
        <p:nvSpPr>
          <p:cNvPr id="8" name="Rettangolo 7"/>
          <p:cNvSpPr/>
          <p:nvPr/>
        </p:nvSpPr>
        <p:spPr>
          <a:xfrm>
            <a:off x="6095999" y="2148498"/>
            <a:ext cx="5947775" cy="1600438"/>
          </a:xfrm>
          <a:prstGeom prst="rect">
            <a:avLst/>
          </a:prstGeom>
          <a:solidFill>
            <a:srgbClr val="003773"/>
          </a:solidFill>
          <a:ln>
            <a:solidFill>
              <a:srgbClr val="0070C0"/>
            </a:solidFill>
          </a:ln>
        </p:spPr>
        <p:txBody>
          <a:bodyPr wrap="square">
            <a:spAutoFit/>
          </a:bodyPr>
          <a:lstStyle/>
          <a:p>
            <a:pPr marL="342900" indent="-342900"/>
            <a:r>
              <a:rPr lang="it-IT" sz="1400" dirty="0">
                <a:solidFill>
                  <a:schemeClr val="bg1"/>
                </a:solidFill>
                <a:cs typeface="Calibri" pitchFamily="34" charset="0"/>
              </a:rPr>
              <a:t>Il calo ponderale preoperatorio induce la riduzione del volume epatico, in</a:t>
            </a:r>
          </a:p>
          <a:p>
            <a:pPr marL="342900" indent="-342900"/>
            <a:r>
              <a:rPr lang="it-IT" sz="1400" dirty="0">
                <a:solidFill>
                  <a:schemeClr val="bg1"/>
                </a:solidFill>
                <a:cs typeface="Calibri" pitchFamily="34" charset="0"/>
              </a:rPr>
              <a:t>particolare del lobo sinistro, facilitando la visualizzazione dello stomaco,  della</a:t>
            </a:r>
          </a:p>
          <a:p>
            <a:pPr marL="342900" indent="-342900"/>
            <a:r>
              <a:rPr lang="it-IT" sz="1400" dirty="0">
                <a:solidFill>
                  <a:schemeClr val="bg1"/>
                </a:solidFill>
                <a:cs typeface="Calibri" pitchFamily="34" charset="0"/>
              </a:rPr>
              <a:t>giunzione esofago-gastrica e della zona </a:t>
            </a:r>
            <a:r>
              <a:rPr lang="it-IT" sz="1400" dirty="0" err="1">
                <a:solidFill>
                  <a:schemeClr val="bg1"/>
                </a:solidFill>
                <a:cs typeface="Calibri" pitchFamily="34" charset="0"/>
              </a:rPr>
              <a:t>retroesofagea</a:t>
            </a:r>
            <a:r>
              <a:rPr lang="it-IT" sz="1400" dirty="0">
                <a:solidFill>
                  <a:schemeClr val="bg1"/>
                </a:solidFill>
                <a:cs typeface="Calibri" pitchFamily="34" charset="0"/>
              </a:rPr>
              <a:t>, agevolando l’atto</a:t>
            </a:r>
          </a:p>
          <a:p>
            <a:pPr marL="342900" indent="-342900"/>
            <a:r>
              <a:rPr lang="it-IT" sz="1400" dirty="0">
                <a:solidFill>
                  <a:schemeClr val="bg1"/>
                </a:solidFill>
                <a:cs typeface="Calibri" pitchFamily="34" charset="0"/>
              </a:rPr>
              <a:t>chirurgico (Linee Guida AACE). </a:t>
            </a:r>
          </a:p>
          <a:p>
            <a:pPr marL="342900" indent="-342900"/>
            <a:r>
              <a:rPr lang="it-IT" sz="1400" dirty="0">
                <a:solidFill>
                  <a:schemeClr val="bg1"/>
                </a:solidFill>
                <a:cs typeface="Calibri" pitchFamily="34" charset="0"/>
              </a:rPr>
              <a:t>La scelta della tipologia di dieta dipende da: età, sesso, fenotipo, grado di</a:t>
            </a:r>
          </a:p>
          <a:p>
            <a:pPr marL="342900" indent="-342900"/>
            <a:r>
              <a:rPr lang="it-IT" sz="1400" dirty="0">
                <a:solidFill>
                  <a:schemeClr val="bg1"/>
                </a:solidFill>
                <a:cs typeface="Calibri" pitchFamily="34" charset="0"/>
              </a:rPr>
              <a:t>obesità, comorbidità, compliance, caratteristiche psicologiche e</a:t>
            </a:r>
          </a:p>
          <a:p>
            <a:pPr marL="342900" indent="-342900"/>
            <a:r>
              <a:rPr lang="it-IT" sz="1400" dirty="0">
                <a:solidFill>
                  <a:schemeClr val="bg1"/>
                </a:solidFill>
                <a:cs typeface="Calibri" pitchFamily="34" charset="0"/>
              </a:rPr>
              <a:t>comportamentali, abitudini alimentari, tempo di attesa </a:t>
            </a:r>
            <a:r>
              <a:rPr lang="it-IT" sz="1400" dirty="0" err="1">
                <a:solidFill>
                  <a:schemeClr val="bg1"/>
                </a:solidFill>
                <a:cs typeface="Calibri" pitchFamily="34" charset="0"/>
              </a:rPr>
              <a:t>pre</a:t>
            </a:r>
            <a:r>
              <a:rPr lang="it-IT" sz="1400" dirty="0">
                <a:solidFill>
                  <a:schemeClr val="bg1"/>
                </a:solidFill>
                <a:cs typeface="Calibri" pitchFamily="34" charset="0"/>
              </a:rPr>
              <a:t>-intervento, costi.</a:t>
            </a:r>
          </a:p>
        </p:txBody>
      </p:sp>
      <p:pic>
        <p:nvPicPr>
          <p:cNvPr id="2050"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28636" y="765244"/>
            <a:ext cx="1776046" cy="12326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8231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453"/>
            <a:ext cx="12192000" cy="479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500" b="1" dirty="0"/>
          </a:p>
          <a:p>
            <a:pPr algn="ctr"/>
            <a:r>
              <a:rPr lang="it-IT" sz="2500" b="1" dirty="0"/>
              <a:t>IL PREOPERATORIO: MODELLI DIETETICI VLCKD</a:t>
            </a:r>
          </a:p>
          <a:p>
            <a:pPr algn="ctr"/>
            <a:endParaRPr lang="it-IT" b="1" dirty="0"/>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8850" y="1565630"/>
            <a:ext cx="4300226" cy="15437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7118" y="3344448"/>
            <a:ext cx="4300226" cy="28120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Immagine 9"/>
          <p:cNvPicPr>
            <a:picLocks noChangeAspect="1"/>
          </p:cNvPicPr>
          <p:nvPr/>
        </p:nvPicPr>
        <p:blipFill>
          <a:blip r:embed="rId5" cstate="print"/>
          <a:stretch>
            <a:fillRect/>
          </a:stretch>
        </p:blipFill>
        <p:spPr>
          <a:xfrm>
            <a:off x="7196543" y="1346425"/>
            <a:ext cx="3521401" cy="1245118"/>
          </a:xfrm>
          <a:prstGeom prst="rect">
            <a:avLst/>
          </a:prstGeom>
          <a:solidFill>
            <a:schemeClr val="bg2"/>
          </a:solidFill>
          <a:ln>
            <a:solidFill>
              <a:srgbClr val="00B050"/>
            </a:solidFill>
          </a:ln>
        </p:spPr>
      </p:pic>
      <p:sp>
        <p:nvSpPr>
          <p:cNvPr id="5" name="CasellaDiTesto 4"/>
          <p:cNvSpPr txBox="1"/>
          <p:nvPr/>
        </p:nvSpPr>
        <p:spPr>
          <a:xfrm>
            <a:off x="5945688" y="2905474"/>
            <a:ext cx="6035458" cy="2785378"/>
          </a:xfrm>
          <a:prstGeom prst="rect">
            <a:avLst/>
          </a:prstGeom>
          <a:solidFill>
            <a:schemeClr val="bg2"/>
          </a:solidFill>
        </p:spPr>
        <p:txBody>
          <a:bodyPr wrap="square" rtlCol="0">
            <a:spAutoFit/>
          </a:bodyPr>
          <a:lstStyle/>
          <a:p>
            <a:pPr marL="285750" indent="-285750">
              <a:buFont typeface="Wingdings" panose="05000000000000000000" pitchFamily="2" charset="2"/>
              <a:buChar char="Ø"/>
            </a:pPr>
            <a:r>
              <a:rPr lang="it-IT" sz="1600" dirty="0"/>
              <a:t>Migliora: parametri metabolici, assetto  lipidico, metabolismo  glucidico</a:t>
            </a:r>
          </a:p>
          <a:p>
            <a:pPr marL="285750" indent="-285750">
              <a:buFont typeface="Wingdings" panose="05000000000000000000" pitchFamily="2" charset="2"/>
              <a:buChar char="Ø"/>
            </a:pPr>
            <a:r>
              <a:rPr lang="it-IT" sz="1600" dirty="0"/>
              <a:t>Migliora: ipertensione arteriosa e compenso del diabete</a:t>
            </a:r>
          </a:p>
          <a:p>
            <a:pPr marL="285750" indent="-285750">
              <a:buFont typeface="Wingdings" panose="05000000000000000000" pitchFamily="2" charset="2"/>
              <a:buChar char="Ø"/>
            </a:pPr>
            <a:r>
              <a:rPr lang="it-IT" sz="1600" dirty="0"/>
              <a:t>Riduce il tessuto adiposo in particolare viscerale</a:t>
            </a:r>
          </a:p>
          <a:p>
            <a:pPr marL="285750" indent="-285750">
              <a:buFont typeface="Wingdings" panose="05000000000000000000" pitchFamily="2" charset="2"/>
              <a:buChar char="Ø"/>
            </a:pPr>
            <a:r>
              <a:rPr lang="it-IT" sz="1600" dirty="0"/>
              <a:t>Preserva la massa muscolare</a:t>
            </a:r>
          </a:p>
          <a:p>
            <a:pPr marL="285750" indent="-285750">
              <a:buFont typeface="Wingdings" panose="05000000000000000000" pitchFamily="2" charset="2"/>
              <a:buChar char="Ø"/>
            </a:pPr>
            <a:r>
              <a:rPr lang="it-IT" sz="1600" dirty="0"/>
              <a:t>Controllo sulla fame e aumento della sazietà</a:t>
            </a:r>
          </a:p>
          <a:p>
            <a:endParaRPr lang="it-IT" sz="1000" dirty="0"/>
          </a:p>
          <a:p>
            <a:pPr marL="285744" indent="-285744">
              <a:buFont typeface="Arial" panose="020B0604020202020204" pitchFamily="34" charset="0"/>
              <a:buChar char="•"/>
            </a:pPr>
            <a:r>
              <a:rPr lang="it-IT" sz="1600" dirty="0"/>
              <a:t>Necessità di integrazione in sali minerali e vitamine (insufficiente apporto di oligoelementi per l’esclusione di alcuni gruppi alimentari, consumo di cationi alcalini (Na+; K+; Mg++; Ca++)</a:t>
            </a:r>
          </a:p>
          <a:p>
            <a:endParaRPr lang="it-IT" sz="500" dirty="0"/>
          </a:p>
          <a:p>
            <a:pPr marL="285744" indent="-285744">
              <a:buFont typeface="Arial" panose="020B0604020202020204" pitchFamily="34" charset="0"/>
              <a:buChar char="•"/>
            </a:pPr>
            <a:r>
              <a:rPr lang="it-IT" sz="1600" dirty="0"/>
              <a:t>Corretta selezione ed attento monitoraggio clinico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7381" y="1752205"/>
            <a:ext cx="4888681" cy="141505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srcRect/>
          <a:stretch>
            <a:fillRect/>
          </a:stretch>
        </p:blipFill>
        <p:spPr bwMode="auto">
          <a:xfrm>
            <a:off x="6664569" y="1752205"/>
            <a:ext cx="4853354" cy="1415051"/>
          </a:xfrm>
          <a:prstGeom prst="rect">
            <a:avLst/>
          </a:prstGeom>
          <a:noFill/>
          <a:ln w="9525">
            <a:solidFill>
              <a:srgbClr val="0070C0"/>
            </a:solid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1082249" y="3727458"/>
            <a:ext cx="9741081" cy="2828925"/>
          </a:xfrm>
          <a:prstGeom prst="rect">
            <a:avLst/>
          </a:prstGeom>
          <a:noFill/>
          <a:ln w="9525">
            <a:noFill/>
            <a:miter lim="800000"/>
            <a:headEnd/>
            <a:tailEnd/>
          </a:ln>
          <a:effectLst/>
        </p:spPr>
      </p:pic>
      <p:sp>
        <p:nvSpPr>
          <p:cNvPr id="2" name="Rettangolo 1"/>
          <p:cNvSpPr/>
          <p:nvPr/>
        </p:nvSpPr>
        <p:spPr>
          <a:xfrm>
            <a:off x="3578469" y="3727458"/>
            <a:ext cx="2339151"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0" y="2453"/>
            <a:ext cx="12192000" cy="577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500" b="1" dirty="0">
              <a:solidFill>
                <a:schemeClr val="bg1"/>
              </a:solidFill>
            </a:endParaRPr>
          </a:p>
          <a:p>
            <a:pPr algn="ctr"/>
            <a:r>
              <a:rPr lang="it-IT" sz="2500" b="1" dirty="0">
                <a:solidFill>
                  <a:schemeClr val="bg1"/>
                </a:solidFill>
              </a:rPr>
              <a:t>VLCKD E CHIRURGIA BARIATRICA </a:t>
            </a:r>
          </a:p>
          <a:p>
            <a:pPr algn="ctr"/>
            <a:endParaRPr lang="it-IT" b="1" dirty="0"/>
          </a:p>
        </p:txBody>
      </p:sp>
    </p:spTree>
    <p:extLst>
      <p:ext uri="{BB962C8B-B14F-4D97-AF65-F5344CB8AC3E}">
        <p14:creationId xmlns="" xmlns:p14="http://schemas.microsoft.com/office/powerpoint/2010/main" val="276677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4ABFE0C-E173-B4A8-77CF-AA9D473609DA}"/>
              </a:ext>
            </a:extLst>
          </p:cNvPr>
          <p:cNvSpPr>
            <a:spLocks noGrp="1"/>
          </p:cNvSpPr>
          <p:nvPr>
            <p:ph type="title"/>
          </p:nvPr>
        </p:nvSpPr>
        <p:spPr>
          <a:xfrm>
            <a:off x="0" y="1"/>
            <a:ext cx="12192000" cy="1202498"/>
          </a:xfrm>
        </p:spPr>
        <p:txBody>
          <a:bodyPr>
            <a:normAutofit/>
          </a:bodyPr>
          <a:lstStyle/>
          <a:p>
            <a:r>
              <a:rPr lang="it-IT" sz="1800" b="0" i="0" u="none" strike="noStrike" baseline="0" dirty="0">
                <a:solidFill>
                  <a:srgbClr val="000000"/>
                </a:solidFill>
                <a:latin typeface="Palatino"/>
              </a:rPr>
              <a:t/>
            </a:r>
            <a:br>
              <a:rPr lang="it-IT" sz="1800" b="0" i="0" u="none" strike="noStrike" baseline="0" dirty="0">
                <a:solidFill>
                  <a:srgbClr val="000000"/>
                </a:solidFill>
                <a:latin typeface="Palatino"/>
              </a:rPr>
            </a:br>
            <a:r>
              <a:rPr lang="it-IT" sz="1800" dirty="0">
                <a:effectLst/>
                <a:latin typeface="Calibri" panose="020F0502020204030204" pitchFamily="34" charset="0"/>
                <a:ea typeface="Calibri" panose="020F0502020204030204" pitchFamily="34" charset="0"/>
                <a:cs typeface="Times New Roman" panose="02020603050405020304" pitchFamily="18" charset="0"/>
              </a:rPr>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2000" b="1" dirty="0">
              <a:latin typeface="+mn-lt"/>
            </a:endParaRPr>
          </a:p>
        </p:txBody>
      </p:sp>
      <p:graphicFrame>
        <p:nvGraphicFramePr>
          <p:cNvPr id="7" name="Segnaposto contenuto 6">
            <a:extLst>
              <a:ext uri="{FF2B5EF4-FFF2-40B4-BE49-F238E27FC236}">
                <a16:creationId xmlns="" xmlns:a16="http://schemas.microsoft.com/office/drawing/2014/main" id="{C3DD4D4C-2A3E-CAB6-461F-7BDD0DD759B4}"/>
              </a:ext>
            </a:extLst>
          </p:cNvPr>
          <p:cNvGraphicFramePr>
            <a:graphicFrameLocks noGrp="1"/>
          </p:cNvGraphicFramePr>
          <p:nvPr>
            <p:ph idx="1"/>
            <p:extLst>
              <p:ext uri="{D42A27DB-BD31-4B8C-83A1-F6EECF244321}">
                <p14:modId xmlns="" xmlns:p14="http://schemas.microsoft.com/office/powerpoint/2010/main" val="3291020504"/>
              </p:ext>
            </p:extLst>
          </p:nvPr>
        </p:nvGraphicFramePr>
        <p:xfrm>
          <a:off x="782" y="0"/>
          <a:ext cx="12192000" cy="6857999"/>
        </p:xfrm>
        <a:graphic>
          <a:graphicData uri="http://schemas.openxmlformats.org/drawingml/2006/table">
            <a:tbl>
              <a:tblPr firstRow="1" bandRow="1">
                <a:tableStyleId>{7DF18680-E054-41AD-8BC1-D1AEF772440D}</a:tableStyleId>
              </a:tblPr>
              <a:tblGrid>
                <a:gridCol w="1184856">
                  <a:extLst>
                    <a:ext uri="{9D8B030D-6E8A-4147-A177-3AD203B41FA5}">
                      <a16:colId xmlns="" xmlns:a16="http://schemas.microsoft.com/office/drawing/2014/main" val="236225945"/>
                    </a:ext>
                  </a:extLst>
                </a:gridCol>
                <a:gridCol w="1996755">
                  <a:extLst>
                    <a:ext uri="{9D8B030D-6E8A-4147-A177-3AD203B41FA5}">
                      <a16:colId xmlns="" xmlns:a16="http://schemas.microsoft.com/office/drawing/2014/main" val="2197334856"/>
                    </a:ext>
                  </a:extLst>
                </a:gridCol>
                <a:gridCol w="2210844">
                  <a:extLst>
                    <a:ext uri="{9D8B030D-6E8A-4147-A177-3AD203B41FA5}">
                      <a16:colId xmlns="" xmlns:a16="http://schemas.microsoft.com/office/drawing/2014/main" val="1133554276"/>
                    </a:ext>
                  </a:extLst>
                </a:gridCol>
                <a:gridCol w="2160740">
                  <a:extLst>
                    <a:ext uri="{9D8B030D-6E8A-4147-A177-3AD203B41FA5}">
                      <a16:colId xmlns="" xmlns:a16="http://schemas.microsoft.com/office/drawing/2014/main" val="492315206"/>
                    </a:ext>
                  </a:extLst>
                </a:gridCol>
                <a:gridCol w="2292263">
                  <a:extLst>
                    <a:ext uri="{9D8B030D-6E8A-4147-A177-3AD203B41FA5}">
                      <a16:colId xmlns="" xmlns:a16="http://schemas.microsoft.com/office/drawing/2014/main" val="3457797080"/>
                    </a:ext>
                  </a:extLst>
                </a:gridCol>
                <a:gridCol w="2346542">
                  <a:extLst>
                    <a:ext uri="{9D8B030D-6E8A-4147-A177-3AD203B41FA5}">
                      <a16:colId xmlns="" xmlns:a16="http://schemas.microsoft.com/office/drawing/2014/main" val="602561062"/>
                    </a:ext>
                  </a:extLst>
                </a:gridCol>
              </a:tblGrid>
              <a:tr h="409545">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lt1"/>
                          </a:solidFill>
                          <a:latin typeface="+mn-lt"/>
                          <a:ea typeface="+mn-ea"/>
                          <a:cs typeface="+mn-cs"/>
                        </a:rPr>
                        <a:t>Dietary Recommendations pre Bariatric Procedure</a:t>
                      </a:r>
                      <a:endParaRPr lang="it-IT" sz="1400" dirty="0"/>
                    </a:p>
                  </a:txBody>
                  <a:tcPr/>
                </a:tc>
                <a:tc hMerge="1">
                  <a:txBody>
                    <a:bodyPr/>
                    <a:lstStyle/>
                    <a:p>
                      <a:endParaRPr lang="it-IT" dirty="0"/>
                    </a:p>
                  </a:txBody>
                  <a:tcPr/>
                </a:tc>
                <a:tc hMerge="1">
                  <a:txBody>
                    <a:bodyPr/>
                    <a:lstStyle/>
                    <a:p>
                      <a:endParaRPr lang="it-IT" dirty="0"/>
                    </a:p>
                  </a:txBody>
                  <a:tcPr/>
                </a:tc>
                <a:tc hMerge="1">
                  <a:txBody>
                    <a:bodyPr/>
                    <a:lstStyle/>
                    <a:p>
                      <a:endParaRPr lang="it-IT"/>
                    </a:p>
                  </a:txBody>
                  <a:tcPr/>
                </a:tc>
                <a:tc hMerge="1">
                  <a:txBody>
                    <a:bodyPr/>
                    <a:lstStyle/>
                    <a:p>
                      <a:endParaRPr lang="it-IT" dirty="0"/>
                    </a:p>
                  </a:txBody>
                  <a:tcPr/>
                </a:tc>
                <a:tc hMerge="1">
                  <a:txBody>
                    <a:bodyPr/>
                    <a:lstStyle/>
                    <a:p>
                      <a:endParaRPr lang="it-IT"/>
                    </a:p>
                  </a:txBody>
                  <a:tcPr/>
                </a:tc>
                <a:extLst>
                  <a:ext uri="{0D108BD9-81ED-4DB2-BD59-A6C34878D82A}">
                    <a16:rowId xmlns="" xmlns:a16="http://schemas.microsoft.com/office/drawing/2014/main" val="3366664212"/>
                  </a:ext>
                </a:extLst>
              </a:tr>
              <a:tr h="857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b="1" i="0" u="none" strike="noStrike" kern="1200" baseline="0" dirty="0">
                          <a:solidFill>
                            <a:schemeClr val="dk1"/>
                          </a:solidFill>
                          <a:latin typeface="+mn-lt"/>
                          <a:ea typeface="+mn-ea"/>
                          <a:cs typeface="+mn-cs"/>
                        </a:rPr>
                        <a:t>Raccomandazioni</a:t>
                      </a:r>
                      <a:r>
                        <a:rPr lang="it-IT" sz="1000" b="0" i="0" u="none" strike="noStrike" kern="1200" baseline="0" dirty="0">
                          <a:solidFill>
                            <a:schemeClr val="dk1"/>
                          </a:solidFill>
                          <a:latin typeface="+mn-lt"/>
                          <a:ea typeface="+mn-ea"/>
                          <a:cs typeface="+mn-cs"/>
                        </a:rPr>
                        <a:t>	</a:t>
                      </a:r>
                    </a:p>
                    <a:p>
                      <a:endParaRPr lang="it-IT" sz="1000" dirty="0"/>
                    </a:p>
                  </a:txBody>
                  <a:tcPr/>
                </a:tc>
                <a:tc>
                  <a:txBody>
                    <a:bodyPr/>
                    <a:lstStyle/>
                    <a:p>
                      <a:r>
                        <a:rPr lang="en-US" sz="1100" b="1" i="0" u="none" strike="noStrike" kern="1200" baseline="0" dirty="0">
                          <a:solidFill>
                            <a:schemeClr val="dk1"/>
                          </a:solidFill>
                          <a:latin typeface="+mn-lt"/>
                          <a:ea typeface="+mn-ea"/>
                          <a:cs typeface="+mn-cs"/>
                        </a:rPr>
                        <a:t>Bariatric Surgery: Selection &amp; Pre-Operative Workup.  </a:t>
                      </a:r>
                      <a:endParaRPr lang="it-IT" sz="1800" b="0" i="0" u="none" strike="noStrike" kern="1200" baseline="0" dirty="0">
                        <a:solidFill>
                          <a:schemeClr val="dk1"/>
                        </a:solidFill>
                        <a:latin typeface="+mn-lt"/>
                        <a:ea typeface="+mn-ea"/>
                        <a:cs typeface="+mn-cs"/>
                      </a:endParaRPr>
                    </a:p>
                    <a:p>
                      <a:r>
                        <a:rPr lang="en-US" sz="1100" b="1" i="0" u="none" strike="noStrike" kern="1200" baseline="0" dirty="0">
                          <a:solidFill>
                            <a:schemeClr val="dk1"/>
                          </a:solidFill>
                          <a:latin typeface="+mn-lt"/>
                          <a:ea typeface="+mn-ea"/>
                          <a:cs typeface="+mn-cs"/>
                        </a:rPr>
                        <a:t>Canadian Adult Obesity Clinical Practice Guidelines 2020</a:t>
                      </a:r>
                      <a:endParaRPr lang="it-IT" sz="1100" b="1"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latin typeface="+mn-lt"/>
                          <a:ea typeface="+mn-ea"/>
                          <a:cs typeface="+mn-cs"/>
                        </a:rPr>
                        <a:t>Guidelines for Perioperative Care in Bariatric Surgery: ERAS Society Recommendations 2021</a:t>
                      </a:r>
                      <a:endParaRPr lang="it-IT" sz="1100" dirty="0"/>
                    </a:p>
                    <a:p>
                      <a:endParaRPr lang="it-IT"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latin typeface="+mn-lt"/>
                          <a:ea typeface="+mn-ea"/>
                          <a:cs typeface="+mn-cs"/>
                        </a:rPr>
                        <a:t>ASMBS and IFSO Indications for Metabolic </a:t>
                      </a:r>
                      <a:r>
                        <a:rPr lang="it-IT" sz="1100" b="1" i="0" u="none" strike="noStrike" kern="1200" baseline="0" dirty="0">
                          <a:solidFill>
                            <a:schemeClr val="dk1"/>
                          </a:solidFill>
                          <a:latin typeface="+mn-lt"/>
                          <a:ea typeface="+mn-ea"/>
                          <a:cs typeface="+mn-cs"/>
                        </a:rPr>
                        <a:t>and </a:t>
                      </a:r>
                      <a:r>
                        <a:rPr lang="it-IT" sz="1100" b="1" i="0" u="none" strike="noStrike" kern="1200" baseline="0" dirty="0" err="1">
                          <a:solidFill>
                            <a:schemeClr val="dk1"/>
                          </a:solidFill>
                          <a:latin typeface="+mn-lt"/>
                          <a:ea typeface="+mn-ea"/>
                          <a:cs typeface="+mn-cs"/>
                        </a:rPr>
                        <a:t>Bariatric</a:t>
                      </a:r>
                      <a:r>
                        <a:rPr lang="it-IT" sz="1100" b="1" i="0" u="none" strike="noStrike" kern="1200" baseline="0" dirty="0">
                          <a:solidFill>
                            <a:schemeClr val="dk1"/>
                          </a:solidFill>
                          <a:latin typeface="+mn-lt"/>
                          <a:ea typeface="+mn-ea"/>
                          <a:cs typeface="+mn-cs"/>
                        </a:rPr>
                        <a:t> Surgery </a:t>
                      </a:r>
                      <a:r>
                        <a:rPr lang="en-US" sz="1100" b="1" i="0" u="none" strike="noStrike" kern="1200" baseline="0" dirty="0">
                          <a:solidFill>
                            <a:schemeClr val="dk1"/>
                          </a:solidFill>
                          <a:latin typeface="+mn-lt"/>
                          <a:ea typeface="+mn-ea"/>
                          <a:cs typeface="+mn-cs"/>
                        </a:rPr>
                        <a:t>2022</a:t>
                      </a:r>
                      <a:endParaRPr lang="it-IT" sz="1100" b="1" i="0" u="none" strike="noStrike" kern="1200" baseline="0" dirty="0">
                        <a:solidFill>
                          <a:schemeClr val="dk1"/>
                        </a:solidFill>
                        <a:latin typeface="+mn-lt"/>
                        <a:ea typeface="+mn-ea"/>
                        <a:cs typeface="+mn-cs"/>
                      </a:endParaRPr>
                    </a:p>
                    <a:p>
                      <a:endParaRPr lang="it-IT"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baseline="0" dirty="0">
                          <a:solidFill>
                            <a:schemeClr val="dk1"/>
                          </a:solidFill>
                          <a:latin typeface="+mn-lt"/>
                          <a:ea typeface="+mn-ea"/>
                          <a:cs typeface="+mn-cs"/>
                        </a:rPr>
                        <a:t>Brazilian guide to nutrition in bariatric and metabolic surgery	 2023</a:t>
                      </a:r>
                      <a:endParaRPr lang="it-IT" sz="1100" b="1"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baseline="0" dirty="0">
                          <a:latin typeface="+mn-lt"/>
                        </a:rPr>
                        <a:t>IFSO Consensus on Definitions and Clinical Practice Guidelines for Obesity Management—an International Delphi Study 2024</a:t>
                      </a:r>
                      <a:endParaRPr lang="it-IT" sz="1100" dirty="0"/>
                    </a:p>
                  </a:txBody>
                  <a:tcPr/>
                </a:tc>
                <a:extLst>
                  <a:ext uri="{0D108BD9-81ED-4DB2-BD59-A6C34878D82A}">
                    <a16:rowId xmlns="" xmlns:a16="http://schemas.microsoft.com/office/drawing/2014/main" val="1825082372"/>
                  </a:ext>
                </a:extLst>
              </a:tr>
              <a:tr h="5590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b="1" i="0" u="none" strike="noStrike" kern="1200" baseline="0" dirty="0">
                          <a:solidFill>
                            <a:schemeClr val="dk1"/>
                          </a:solidFill>
                          <a:latin typeface="+mn-lt"/>
                          <a:ea typeface="+mn-ea"/>
                          <a:cs typeface="+mn-cs"/>
                        </a:rPr>
                        <a:t>Calo ponderale </a:t>
                      </a:r>
                      <a:r>
                        <a:rPr lang="it-IT" sz="1000" b="1" i="0" u="none" strike="noStrike" kern="1200" baseline="0" dirty="0" err="1">
                          <a:solidFill>
                            <a:schemeClr val="dk1"/>
                          </a:solidFill>
                          <a:latin typeface="+mn-lt"/>
                          <a:ea typeface="+mn-ea"/>
                          <a:cs typeface="+mn-cs"/>
                        </a:rPr>
                        <a:t>pre</a:t>
                      </a:r>
                      <a:r>
                        <a:rPr lang="it-IT" sz="1000" b="1" i="0" u="none" strike="noStrike" kern="1200" baseline="0" dirty="0">
                          <a:solidFill>
                            <a:schemeClr val="dk1"/>
                          </a:solidFill>
                          <a:latin typeface="+mn-lt"/>
                          <a:ea typeface="+mn-ea"/>
                          <a:cs typeface="+mn-cs"/>
                        </a:rPr>
                        <a:t> intervento</a:t>
                      </a:r>
                      <a:r>
                        <a:rPr lang="it-IT" sz="1000" b="0" i="0" u="none" strike="noStrike" kern="1200" baseline="0" dirty="0">
                          <a:solidFill>
                            <a:schemeClr val="dk1"/>
                          </a:solidFill>
                          <a:latin typeface="+mn-lt"/>
                          <a:ea typeface="+mn-ea"/>
                          <a:cs typeface="+mn-cs"/>
                        </a:rPr>
                        <a:t>	</a:t>
                      </a:r>
                    </a:p>
                    <a:p>
                      <a:endParaRPr lang="it-IT"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0" u="none" strike="noStrike" kern="1200" baseline="0" dirty="0">
                          <a:solidFill>
                            <a:schemeClr val="dk1"/>
                          </a:solidFill>
                          <a:latin typeface="+mn-lt"/>
                          <a:ea typeface="+mn-ea"/>
                          <a:cs typeface="+mn-cs"/>
                        </a:rPr>
                        <a:t>	</a:t>
                      </a:r>
                    </a:p>
                    <a:p>
                      <a:endParaRPr lang="it-IT"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0" u="none" strike="noStrike" kern="1200" baseline="0" dirty="0">
                          <a:solidFill>
                            <a:schemeClr val="dk1"/>
                          </a:solidFill>
                          <a:latin typeface="+mn-lt"/>
                          <a:ea typeface="+mn-ea"/>
                          <a:cs typeface="+mn-cs"/>
                        </a:rPr>
                        <a:t>	</a:t>
                      </a:r>
                    </a:p>
                    <a:p>
                      <a:endParaRPr lang="it-IT" sz="1000" dirty="0"/>
                    </a:p>
                  </a:txBody>
                  <a:tcPr/>
                </a:tc>
                <a:tc>
                  <a:txBody>
                    <a:bodyPr/>
                    <a:lstStyle/>
                    <a:p>
                      <a:r>
                        <a:rPr lang="it-IT" sz="1000" kern="1200" dirty="0">
                          <a:solidFill>
                            <a:schemeClr val="dk1"/>
                          </a:solidFill>
                          <a:effectLst/>
                          <a:latin typeface="+mn-lt"/>
                          <a:ea typeface="+mn-ea"/>
                          <a:cs typeface="+mn-cs"/>
                        </a:rPr>
                        <a:t>Non esistono evidenze convincenti che giustifichino la perdita di peso obbligatoria </a:t>
                      </a:r>
                      <a:r>
                        <a:rPr lang="it-IT" sz="1000" kern="1200" dirty="0" err="1">
                          <a:solidFill>
                            <a:schemeClr val="dk1"/>
                          </a:solidFill>
                          <a:effectLst/>
                          <a:latin typeface="+mn-lt"/>
                          <a:ea typeface="+mn-ea"/>
                          <a:cs typeface="+mn-cs"/>
                        </a:rPr>
                        <a:t>preintervento</a:t>
                      </a:r>
                      <a:r>
                        <a:rPr lang="it-IT" sz="1000" kern="1200" dirty="0">
                          <a:solidFill>
                            <a:schemeClr val="dk1"/>
                          </a:solidFill>
                          <a:effectLst/>
                          <a:latin typeface="+mn-lt"/>
                          <a:ea typeface="+mn-ea"/>
                          <a:cs typeface="+mn-cs"/>
                        </a:rPr>
                        <a:t> sull'efficacia a lungo termine della gestione del peso, ma potrebbe avere un impatto positivo sull’intervento. Una perdita di peso del 5-10% può migliorare i fattori di rischio cardiovascolari e ridurre le complicazioni metaboliche. Le diete VLCD possono favorire una rapida perdita di preservando la massa magra e il dispendio energetico a riposo. I protocolli preoperatori spesso includono l'uso di diete con preparati formula a basso contenuto calorico con un apporto tra 650 e 900 kcal/die, iperproteiche, </a:t>
                      </a:r>
                      <a:r>
                        <a:rPr lang="it-IT" sz="1000" kern="1200" dirty="0" err="1">
                          <a:solidFill>
                            <a:schemeClr val="dk1"/>
                          </a:solidFill>
                          <a:effectLst/>
                          <a:latin typeface="+mn-lt"/>
                          <a:ea typeface="+mn-ea"/>
                          <a:cs typeface="+mn-cs"/>
                        </a:rPr>
                        <a:t>ipoglucidiche</a:t>
                      </a:r>
                      <a:r>
                        <a:rPr lang="it-IT" sz="1000" kern="1200" dirty="0">
                          <a:solidFill>
                            <a:schemeClr val="dk1"/>
                          </a:solidFill>
                          <a:effectLst/>
                          <a:latin typeface="+mn-lt"/>
                          <a:ea typeface="+mn-ea"/>
                          <a:cs typeface="+mn-cs"/>
                        </a:rPr>
                        <a:t> e ipolipidiche per 3-4 settimane </a:t>
                      </a:r>
                      <a:r>
                        <a:rPr lang="it-IT" sz="1000" kern="1200" dirty="0" err="1">
                          <a:solidFill>
                            <a:schemeClr val="dk1"/>
                          </a:solidFill>
                          <a:effectLst/>
                          <a:latin typeface="+mn-lt"/>
                          <a:ea typeface="+mn-ea"/>
                          <a:cs typeface="+mn-cs"/>
                        </a:rPr>
                        <a:t>preintervento</a:t>
                      </a:r>
                      <a:r>
                        <a:rPr lang="it-IT" sz="1000" kern="1200" dirty="0">
                          <a:solidFill>
                            <a:schemeClr val="dk1"/>
                          </a:solidFill>
                          <a:effectLst/>
                          <a:latin typeface="+mn-lt"/>
                          <a:ea typeface="+mn-ea"/>
                          <a:cs typeface="+mn-cs"/>
                        </a:rPr>
                        <a:t>. Le revisioni sistematiche mostrano che le diete VLCD sono efficaci nel ridurre il peso corporeo, il volume epatico ed il grasso viscerale anche se non diminuiscono i rischi intra- e post-operatori. Tuttavia, i chirurghi percepiscono una minore difficoltà nell'effettuare l'intervento. L'aderenza può essere scarsa, soprattutto a base del costo. </a:t>
                      </a:r>
                    </a:p>
                  </a:txBody>
                  <a:tcPr/>
                </a:tc>
                <a:tc>
                  <a:txBody>
                    <a:bodyPr/>
                    <a:lstStyle/>
                    <a:p>
                      <a:r>
                        <a:rPr lang="it-IT" sz="1000" kern="1200" dirty="0">
                          <a:solidFill>
                            <a:schemeClr val="dk1"/>
                          </a:solidFill>
                          <a:effectLst/>
                          <a:latin typeface="+mn-lt"/>
                          <a:ea typeface="+mn-ea"/>
                          <a:cs typeface="+mn-cs"/>
                        </a:rPr>
                        <a:t>È raccomandata la perdita di peso </a:t>
                      </a:r>
                      <a:r>
                        <a:rPr lang="it-IT" sz="1000" kern="1200" dirty="0" err="1">
                          <a:solidFill>
                            <a:schemeClr val="dk1"/>
                          </a:solidFill>
                          <a:effectLst/>
                          <a:latin typeface="+mn-lt"/>
                          <a:ea typeface="+mn-ea"/>
                          <a:cs typeface="+mn-cs"/>
                        </a:rPr>
                        <a:t>preintervento</a:t>
                      </a:r>
                      <a:r>
                        <a:rPr lang="it-IT" sz="1000" kern="1200" dirty="0">
                          <a:solidFill>
                            <a:schemeClr val="dk1"/>
                          </a:solidFill>
                          <a:effectLst/>
                          <a:latin typeface="+mn-lt"/>
                          <a:ea typeface="+mn-ea"/>
                          <a:cs typeface="+mn-cs"/>
                        </a:rPr>
                        <a:t> con diete a bassissimo o basso contenuto calorico. Con un livello di evidenza moderato per quanto riguarda l’impatto sulle complicanze post operatorie e basso rispetto all’impatto sul decremento ponderale post operatorio. La raccomandazione è forte in entrambi i casi. Esiste un'elevata evidenza che 2-4 settimane di LCD o VLCD riducono il volume del fegato, una moderata evidenza di riduzione delle complicanze post-operatorie e una bassa evidenza per la correlazione con un maggiore perdita di peso post-operatoria. L'effetto della perdita di peso preoperatoria nei pazienti obesi con diabete di tipo 2 non è stato specificamente indagato in studi randomizzati controllati o in studi retrospettivi con adeguata numerosità.</a:t>
                      </a:r>
                      <a:r>
                        <a:rPr lang="it-IT" sz="1800" b="0" i="0" kern="1200" dirty="0">
                          <a:solidFill>
                            <a:schemeClr val="dk1"/>
                          </a:solidFill>
                          <a:effectLst/>
                          <a:latin typeface="+mn-lt"/>
                          <a:ea typeface="+mn-ea"/>
                          <a:cs typeface="+mn-cs"/>
                        </a:rPr>
                        <a:t> </a:t>
                      </a:r>
                      <a:r>
                        <a:rPr lang="it-IT" sz="1000" kern="1200" dirty="0">
                          <a:solidFill>
                            <a:schemeClr val="dk1"/>
                          </a:solidFill>
                          <a:effectLst/>
                          <a:latin typeface="+mn-lt"/>
                          <a:ea typeface="+mn-ea"/>
                          <a:cs typeface="+mn-cs"/>
                        </a:rPr>
                        <a:t>La composizione ottimale della dieta deve ancora essere determinata, ma la maggior parte dei protocolli aderisce a un diete che utilizzano prodotti presenti in commercio. </a:t>
                      </a:r>
                    </a:p>
                  </a:txBody>
                  <a:tcPr/>
                </a:tc>
                <a:tc>
                  <a:txBody>
                    <a:bodyPr/>
                    <a:lstStyle/>
                    <a:p>
                      <a:r>
                        <a:rPr lang="it-IT" sz="1000" dirty="0">
                          <a:effectLst/>
                        </a:rPr>
                        <a:t>La necessità di calo ponderale </a:t>
                      </a:r>
                      <a:r>
                        <a:rPr lang="it-IT" sz="1000" dirty="0" err="1">
                          <a:effectLst/>
                        </a:rPr>
                        <a:t>preintervento</a:t>
                      </a:r>
                      <a:r>
                        <a:rPr lang="it-IT" sz="1000" dirty="0">
                          <a:effectLst/>
                        </a:rPr>
                        <a:t> è controversa. Viene considerato discriminatorio, arbitrario e scientificamente infondato e può causare un ritardo per l’intervento nei casi salvavita e alla progressione delle </a:t>
                      </a:r>
                      <a:r>
                        <a:rPr lang="it-IT" sz="1000" dirty="0" err="1">
                          <a:effectLst/>
                        </a:rPr>
                        <a:t>comorbidità</a:t>
                      </a:r>
                      <a:r>
                        <a:rPr lang="it-IT" sz="1000" dirty="0">
                          <a:effectLst/>
                        </a:rPr>
                        <a:t> potenzialmente letali. È importante invece che il dietista effettua il </a:t>
                      </a:r>
                      <a:r>
                        <a:rPr lang="it-IT" sz="1000" dirty="0" err="1">
                          <a:effectLst/>
                        </a:rPr>
                        <a:t>counseling</a:t>
                      </a:r>
                      <a:r>
                        <a:rPr lang="it-IT" sz="1000" dirty="0">
                          <a:effectLst/>
                        </a:rPr>
                        <a:t> nutrizionale per preparare adeguatamente il paziente alle modifiche post intervento.</a:t>
                      </a:r>
                      <a:endParaRPr lang="it-IT" sz="1000" dirty="0"/>
                    </a:p>
                  </a:txBody>
                  <a:tcPr/>
                </a:tc>
                <a:tc>
                  <a:txBody>
                    <a:bodyPr/>
                    <a:lstStyle/>
                    <a:p>
                      <a:r>
                        <a:rPr lang="it-IT" sz="1000" b="0" i="0" kern="1200" dirty="0">
                          <a:solidFill>
                            <a:schemeClr val="dk1"/>
                          </a:solidFill>
                          <a:effectLst/>
                          <a:latin typeface="+mn-lt"/>
                          <a:ea typeface="+mn-ea"/>
                          <a:cs typeface="+mn-cs"/>
                        </a:rPr>
                        <a:t>La perdita di peso </a:t>
                      </a:r>
                      <a:r>
                        <a:rPr lang="it-IT" sz="1000" b="0" i="0" kern="1200" dirty="0" err="1">
                          <a:solidFill>
                            <a:schemeClr val="dk1"/>
                          </a:solidFill>
                          <a:effectLst/>
                          <a:latin typeface="+mn-lt"/>
                          <a:ea typeface="+mn-ea"/>
                          <a:cs typeface="+mn-cs"/>
                        </a:rPr>
                        <a:t>preintervento</a:t>
                      </a:r>
                      <a:r>
                        <a:rPr lang="it-IT" sz="1000" b="0" i="0" kern="1200" dirty="0">
                          <a:solidFill>
                            <a:schemeClr val="dk1"/>
                          </a:solidFill>
                          <a:effectLst/>
                          <a:latin typeface="+mn-lt"/>
                          <a:ea typeface="+mn-ea"/>
                          <a:cs typeface="+mn-cs"/>
                        </a:rPr>
                        <a:t> mira a ridurre il rischio operatorio. Ci sono varie strategie utilizzate: endoscopiche, farmacologiche, diete iperproteiche, VLCD. La perdita di peso corporeo prima dell'intervento può facilitare l'accesso chirurgico e ridurre le complicanze. Tuttavia, non c'è consenso su quale sia il miglior metodo per il calo ponderale. La terapia nutrizionale orale può contribuire ad ottimizzare lo stato clinico- nutrizionale del paziente nei giorni precedenti all'intervento. Questa può essere </a:t>
                      </a:r>
                      <a:r>
                        <a:rPr lang="it-IT" sz="1000" b="0" i="0" kern="1200" dirty="0" err="1">
                          <a:solidFill>
                            <a:schemeClr val="dk1"/>
                          </a:solidFill>
                          <a:effectLst/>
                          <a:latin typeface="+mn-lt"/>
                          <a:ea typeface="+mn-ea"/>
                          <a:cs typeface="+mn-cs"/>
                        </a:rPr>
                        <a:t>immuno</a:t>
                      </a:r>
                      <a:r>
                        <a:rPr lang="it-IT" sz="1000" b="0" i="0" kern="1200" dirty="0">
                          <a:solidFill>
                            <a:schemeClr val="dk1"/>
                          </a:solidFill>
                          <a:effectLst/>
                          <a:latin typeface="+mn-lt"/>
                          <a:ea typeface="+mn-ea"/>
                          <a:cs typeface="+mn-cs"/>
                        </a:rPr>
                        <a:t>-modulatrice e/o basata sulla supplementazione proteica.</a:t>
                      </a:r>
                    </a:p>
                    <a:p>
                      <a:r>
                        <a:rPr lang="it-IT" sz="1000" b="0" i="0" kern="1200" dirty="0">
                          <a:solidFill>
                            <a:schemeClr val="dk1"/>
                          </a:solidFill>
                          <a:effectLst/>
                          <a:latin typeface="+mn-lt"/>
                          <a:ea typeface="+mn-ea"/>
                          <a:cs typeface="+mn-cs"/>
                        </a:rPr>
                        <a:t>Il digiuno preoperatorio è parte del processo di preparazione per l'intervento e può aiutare a ridurre le complicanze post-operatorie, ma è importante ottimizzare l’alimentazione durante questo periodo.</a:t>
                      </a:r>
                    </a:p>
                    <a:p>
                      <a:endParaRPr lang="it-IT" sz="1000" b="0" i="0" u="none" strike="noStrike" kern="1200" baseline="0" dirty="0">
                        <a:solidFill>
                          <a:schemeClr val="dk1"/>
                        </a:solidFill>
                        <a:latin typeface="+mn-lt"/>
                        <a:ea typeface="+mn-ea"/>
                        <a:cs typeface="+mn-cs"/>
                      </a:endParaRPr>
                    </a:p>
                  </a:txBody>
                  <a:tcPr/>
                </a:tc>
                <a:tc>
                  <a:txBody>
                    <a:bodyPr/>
                    <a:lstStyle/>
                    <a:p>
                      <a:r>
                        <a:rPr lang="it-IT" sz="1000" b="0" i="0" kern="1200" dirty="0">
                          <a:solidFill>
                            <a:schemeClr val="dk1"/>
                          </a:solidFill>
                          <a:effectLst/>
                          <a:latin typeface="+mn-lt"/>
                          <a:ea typeface="+mn-ea"/>
                          <a:cs typeface="+mn-cs"/>
                        </a:rPr>
                        <a:t>I soggetti con un BMI superiore a 50 kg/m² dovrebbero seguire una VLCD </a:t>
                      </a:r>
                      <a:r>
                        <a:rPr lang="it-IT" sz="1000" b="0" i="0" kern="1200" dirty="0" err="1">
                          <a:solidFill>
                            <a:schemeClr val="dk1"/>
                          </a:solidFill>
                          <a:effectLst/>
                          <a:latin typeface="+mn-lt"/>
                          <a:ea typeface="+mn-ea"/>
                          <a:cs typeface="+mn-cs"/>
                        </a:rPr>
                        <a:t>preintervento</a:t>
                      </a:r>
                      <a:r>
                        <a:rPr lang="it-IT" sz="1000" b="0" i="0" kern="1200" dirty="0">
                          <a:solidFill>
                            <a:schemeClr val="dk1"/>
                          </a:solidFill>
                          <a:effectLst/>
                          <a:latin typeface="+mn-lt"/>
                          <a:ea typeface="+mn-ea"/>
                          <a:cs typeface="+mn-cs"/>
                        </a:rPr>
                        <a:t> per almeno due settimane. </a:t>
                      </a:r>
                      <a:r>
                        <a:rPr lang="it-IT" sz="1000" b="1" i="0" kern="1200" dirty="0">
                          <a:solidFill>
                            <a:schemeClr val="dk1"/>
                          </a:solidFill>
                          <a:effectLst/>
                          <a:latin typeface="+mn-lt"/>
                          <a:ea typeface="+mn-ea"/>
                          <a:cs typeface="+mn-cs"/>
                        </a:rPr>
                        <a:t>% consenso 50</a:t>
                      </a:r>
                      <a:r>
                        <a:rPr lang="it-IT" sz="1000" b="0" i="0" kern="1200" dirty="0">
                          <a:solidFill>
                            <a:schemeClr val="dk1"/>
                          </a:solidFill>
                          <a:effectLst/>
                          <a:latin typeface="+mn-lt"/>
                          <a:ea typeface="+mn-ea"/>
                          <a:cs typeface="+mn-cs"/>
                        </a:rPr>
                        <a:t>.</a:t>
                      </a:r>
                    </a:p>
                    <a:p>
                      <a:r>
                        <a:rPr lang="it-IT" sz="1000" b="0" i="0" kern="1200" dirty="0">
                          <a:solidFill>
                            <a:schemeClr val="dk1"/>
                          </a:solidFill>
                          <a:effectLst/>
                          <a:latin typeface="+mn-lt"/>
                          <a:ea typeface="+mn-ea"/>
                          <a:cs typeface="+mn-cs"/>
                        </a:rPr>
                        <a:t>I soggetti con un BMI superiore a 50 kg/m²  dovrebbero dimagrire prima dell’intervento. </a:t>
                      </a:r>
                      <a:r>
                        <a:rPr lang="it-IT" sz="1000" b="1" i="0" kern="1200" dirty="0">
                          <a:solidFill>
                            <a:schemeClr val="dk1"/>
                          </a:solidFill>
                          <a:effectLst/>
                          <a:latin typeface="+mn-lt"/>
                          <a:ea typeface="+mn-ea"/>
                          <a:cs typeface="+mn-cs"/>
                        </a:rPr>
                        <a:t>% di consenso 59.5</a:t>
                      </a:r>
                      <a:r>
                        <a:rPr lang="it-IT" sz="1000" b="0" i="0" kern="1200" dirty="0">
                          <a:solidFill>
                            <a:schemeClr val="dk1"/>
                          </a:solidFill>
                          <a:effectLst/>
                          <a:latin typeface="+mn-lt"/>
                          <a:ea typeface="+mn-ea"/>
                          <a:cs typeface="+mn-cs"/>
                        </a:rPr>
                        <a:t>.</a:t>
                      </a:r>
                    </a:p>
                  </a:txBody>
                  <a:tcPr/>
                </a:tc>
                <a:extLst>
                  <a:ext uri="{0D108BD9-81ED-4DB2-BD59-A6C34878D82A}">
                    <a16:rowId xmlns="" xmlns:a16="http://schemas.microsoft.com/office/drawing/2014/main" val="3207209519"/>
                  </a:ext>
                </a:extLst>
              </a:tr>
            </a:tbl>
          </a:graphicData>
        </a:graphic>
      </p:graphicFrame>
      <p:sp>
        <p:nvSpPr>
          <p:cNvPr id="4" name="Rettangolo 3"/>
          <p:cNvSpPr/>
          <p:nvPr/>
        </p:nvSpPr>
        <p:spPr>
          <a:xfrm>
            <a:off x="6201293" y="5565531"/>
            <a:ext cx="5769033" cy="710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IL PREOPERATORIO: </a:t>
            </a:r>
          </a:p>
          <a:p>
            <a:pPr algn="ctr"/>
            <a:r>
              <a:rPr lang="it-IT" b="1" dirty="0"/>
              <a:t>MODELLI DIETETICI LCD-VLCD-VLCKD</a:t>
            </a:r>
          </a:p>
        </p:txBody>
      </p:sp>
    </p:spTree>
    <p:extLst>
      <p:ext uri="{BB962C8B-B14F-4D97-AF65-F5344CB8AC3E}">
        <p14:creationId xmlns="" xmlns:p14="http://schemas.microsoft.com/office/powerpoint/2010/main" val="3609052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4ABFE0C-E173-B4A8-77CF-AA9D473609DA}"/>
              </a:ext>
            </a:extLst>
          </p:cNvPr>
          <p:cNvSpPr>
            <a:spLocks noGrp="1"/>
          </p:cNvSpPr>
          <p:nvPr>
            <p:ph type="title"/>
          </p:nvPr>
        </p:nvSpPr>
        <p:spPr>
          <a:xfrm>
            <a:off x="0" y="1"/>
            <a:ext cx="12192000" cy="1202498"/>
          </a:xfrm>
        </p:spPr>
        <p:txBody>
          <a:bodyPr>
            <a:normAutofit/>
          </a:bodyPr>
          <a:lstStyle/>
          <a:p>
            <a:r>
              <a:rPr lang="it-IT" sz="1800" b="0" i="0" u="none" strike="noStrike" baseline="0" dirty="0">
                <a:solidFill>
                  <a:srgbClr val="000000"/>
                </a:solidFill>
                <a:latin typeface="Palatino"/>
              </a:rPr>
              <a:t/>
            </a:r>
            <a:br>
              <a:rPr lang="it-IT" sz="1800" b="0" i="0" u="none" strike="noStrike" baseline="0" dirty="0">
                <a:solidFill>
                  <a:srgbClr val="000000"/>
                </a:solidFill>
                <a:latin typeface="Palatino"/>
              </a:rPr>
            </a:br>
            <a:r>
              <a:rPr lang="it-IT" sz="1800" dirty="0">
                <a:effectLst/>
                <a:latin typeface="Calibri" panose="020F0502020204030204" pitchFamily="34" charset="0"/>
                <a:ea typeface="Calibri" panose="020F0502020204030204" pitchFamily="34" charset="0"/>
                <a:cs typeface="Times New Roman" panose="02020603050405020304" pitchFamily="18" charset="0"/>
              </a:rPr>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2000" b="1" dirty="0">
              <a:latin typeface="+mn-lt"/>
            </a:endParaRPr>
          </a:p>
        </p:txBody>
      </p:sp>
      <p:graphicFrame>
        <p:nvGraphicFramePr>
          <p:cNvPr id="7" name="Segnaposto contenuto 6">
            <a:extLst>
              <a:ext uri="{FF2B5EF4-FFF2-40B4-BE49-F238E27FC236}">
                <a16:creationId xmlns="" xmlns:a16="http://schemas.microsoft.com/office/drawing/2014/main" id="{C3DD4D4C-2A3E-CAB6-461F-7BDD0DD759B4}"/>
              </a:ext>
            </a:extLst>
          </p:cNvPr>
          <p:cNvGraphicFramePr>
            <a:graphicFrameLocks noGrp="1"/>
          </p:cNvGraphicFramePr>
          <p:nvPr>
            <p:ph idx="1"/>
            <p:extLst>
              <p:ext uri="{D42A27DB-BD31-4B8C-83A1-F6EECF244321}">
                <p14:modId xmlns="" xmlns:p14="http://schemas.microsoft.com/office/powerpoint/2010/main" val="3347326554"/>
              </p:ext>
            </p:extLst>
          </p:nvPr>
        </p:nvGraphicFramePr>
        <p:xfrm>
          <a:off x="0" y="-1035287"/>
          <a:ext cx="12192000" cy="7893286"/>
        </p:xfrm>
        <a:graphic>
          <a:graphicData uri="http://schemas.openxmlformats.org/drawingml/2006/table">
            <a:tbl>
              <a:tblPr firstRow="1" bandRow="1">
                <a:tableStyleId>{7DF18680-E054-41AD-8BC1-D1AEF772440D}</a:tableStyleId>
              </a:tblPr>
              <a:tblGrid>
                <a:gridCol w="1184855">
                  <a:extLst>
                    <a:ext uri="{9D8B030D-6E8A-4147-A177-3AD203B41FA5}">
                      <a16:colId xmlns="" xmlns:a16="http://schemas.microsoft.com/office/drawing/2014/main" val="236225945"/>
                    </a:ext>
                  </a:extLst>
                </a:gridCol>
                <a:gridCol w="1858970">
                  <a:extLst>
                    <a:ext uri="{9D8B030D-6E8A-4147-A177-3AD203B41FA5}">
                      <a16:colId xmlns="" xmlns:a16="http://schemas.microsoft.com/office/drawing/2014/main" val="2197334856"/>
                    </a:ext>
                  </a:extLst>
                </a:gridCol>
                <a:gridCol w="2179528">
                  <a:extLst>
                    <a:ext uri="{9D8B030D-6E8A-4147-A177-3AD203B41FA5}">
                      <a16:colId xmlns="" xmlns:a16="http://schemas.microsoft.com/office/drawing/2014/main" val="1133554276"/>
                    </a:ext>
                  </a:extLst>
                </a:gridCol>
                <a:gridCol w="2348631">
                  <a:extLst>
                    <a:ext uri="{9D8B030D-6E8A-4147-A177-3AD203B41FA5}">
                      <a16:colId xmlns="" xmlns:a16="http://schemas.microsoft.com/office/drawing/2014/main" val="492315206"/>
                    </a:ext>
                  </a:extLst>
                </a:gridCol>
                <a:gridCol w="2392471">
                  <a:extLst>
                    <a:ext uri="{9D8B030D-6E8A-4147-A177-3AD203B41FA5}">
                      <a16:colId xmlns="" xmlns:a16="http://schemas.microsoft.com/office/drawing/2014/main" val="3457797080"/>
                    </a:ext>
                  </a:extLst>
                </a:gridCol>
                <a:gridCol w="2227545">
                  <a:extLst>
                    <a:ext uri="{9D8B030D-6E8A-4147-A177-3AD203B41FA5}">
                      <a16:colId xmlns="" xmlns:a16="http://schemas.microsoft.com/office/drawing/2014/main" val="602561062"/>
                    </a:ext>
                  </a:extLst>
                </a:gridCol>
              </a:tblGrid>
              <a:tr h="347127">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lt1"/>
                          </a:solidFill>
                          <a:latin typeface="+mn-lt"/>
                          <a:ea typeface="+mn-ea"/>
                          <a:cs typeface="+mn-cs"/>
                        </a:rPr>
                        <a:t>Dietary Recommendations pre Bariatric Procedure</a:t>
                      </a:r>
                      <a:endParaRPr lang="it-IT" sz="1400" dirty="0"/>
                    </a:p>
                  </a:txBody>
                  <a:tcPr/>
                </a:tc>
                <a:tc hMerge="1">
                  <a:txBody>
                    <a:bodyPr/>
                    <a:lstStyle/>
                    <a:p>
                      <a:endParaRPr lang="it-IT" dirty="0"/>
                    </a:p>
                  </a:txBody>
                  <a:tcPr/>
                </a:tc>
                <a:tc hMerge="1">
                  <a:txBody>
                    <a:bodyPr/>
                    <a:lstStyle/>
                    <a:p>
                      <a:endParaRPr lang="it-IT" dirty="0"/>
                    </a:p>
                  </a:txBody>
                  <a:tcPr/>
                </a:tc>
                <a:tc hMerge="1">
                  <a:txBody>
                    <a:bodyPr/>
                    <a:lstStyle/>
                    <a:p>
                      <a:endParaRPr lang="it-IT"/>
                    </a:p>
                  </a:txBody>
                  <a:tcPr/>
                </a:tc>
                <a:tc hMerge="1">
                  <a:txBody>
                    <a:bodyPr/>
                    <a:lstStyle/>
                    <a:p>
                      <a:endParaRPr lang="it-IT" dirty="0"/>
                    </a:p>
                  </a:txBody>
                  <a:tcPr/>
                </a:tc>
                <a:tc hMerge="1">
                  <a:txBody>
                    <a:bodyPr/>
                    <a:lstStyle/>
                    <a:p>
                      <a:endParaRPr lang="it-IT"/>
                    </a:p>
                  </a:txBody>
                  <a:tcPr/>
                </a:tc>
                <a:extLst>
                  <a:ext uri="{0D108BD9-81ED-4DB2-BD59-A6C34878D82A}">
                    <a16:rowId xmlns="" xmlns:a16="http://schemas.microsoft.com/office/drawing/2014/main" val="3366664212"/>
                  </a:ext>
                </a:extLst>
              </a:tr>
              <a:tr h="13325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b="1" i="0" u="none" strike="noStrike" kern="1200" baseline="0" dirty="0">
                          <a:solidFill>
                            <a:schemeClr val="dk1"/>
                          </a:solidFill>
                          <a:latin typeface="+mn-lt"/>
                          <a:ea typeface="+mn-ea"/>
                          <a:cs typeface="+mn-cs"/>
                        </a:rPr>
                        <a:t>Raccomandazioni</a:t>
                      </a:r>
                      <a:r>
                        <a:rPr lang="it-IT" sz="1000" b="0" i="0" u="none" strike="noStrike" kern="1200" baseline="0" dirty="0">
                          <a:solidFill>
                            <a:schemeClr val="dk1"/>
                          </a:solidFill>
                          <a:latin typeface="+mn-lt"/>
                          <a:ea typeface="+mn-ea"/>
                          <a:cs typeface="+mn-cs"/>
                        </a:rPr>
                        <a:t>	</a:t>
                      </a:r>
                    </a:p>
                    <a:p>
                      <a:endParaRPr lang="it-IT"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b="1" dirty="0">
                          <a:solidFill>
                            <a:srgbClr val="221E1F"/>
                          </a:solidFill>
                          <a:effectLst/>
                          <a:latin typeface="Calibri" panose="020F0502020204030204" pitchFamily="34" charset="0"/>
                          <a:ea typeface="Calibri" panose="020F0502020204030204" pitchFamily="34" charset="0"/>
                          <a:cs typeface="Palatino"/>
                        </a:rPr>
                        <a:t>AACE/TOS/ASMBS/OMA/ASA 2019 </a:t>
                      </a:r>
                      <a:r>
                        <a:rPr lang="it-IT" sz="1100" b="1" dirty="0" err="1">
                          <a:solidFill>
                            <a:srgbClr val="221E1F"/>
                          </a:solidFill>
                          <a:effectLst/>
                          <a:latin typeface="Calibri" panose="020F0502020204030204" pitchFamily="34" charset="0"/>
                          <a:ea typeface="Calibri" panose="020F0502020204030204" pitchFamily="34" charset="0"/>
                          <a:cs typeface="Palatino"/>
                        </a:rPr>
                        <a:t>Guidelines</a:t>
                      </a:r>
                      <a:r>
                        <a:rPr lang="it-IT" sz="1100" b="1" dirty="0">
                          <a:solidFill>
                            <a:srgbClr val="221E1F"/>
                          </a:solidFill>
                          <a:effectLst/>
                          <a:latin typeface="Calibri" panose="020F0502020204030204" pitchFamily="34" charset="0"/>
                          <a:ea typeface="Calibri" panose="020F0502020204030204" pitchFamily="34" charset="0"/>
                          <a:cs typeface="Palatino"/>
                        </a:rPr>
                        <a:t> </a:t>
                      </a:r>
                      <a:endParaRPr lang="it-IT"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221E1F"/>
                          </a:solidFill>
                          <a:effectLst/>
                          <a:latin typeface="Calibri" panose="020F0502020204030204" pitchFamily="34" charset="0"/>
                          <a:ea typeface="Calibri" panose="020F0502020204030204" pitchFamily="34" charset="0"/>
                          <a:cs typeface="+mn-cs"/>
                        </a:rPr>
                        <a:t>Diet approach before and after bariatric surgery. </a:t>
                      </a:r>
                      <a:r>
                        <a:rPr lang="it-IT" sz="1100" b="0" kern="1200" dirty="0">
                          <a:solidFill>
                            <a:srgbClr val="221E1F"/>
                          </a:solidFill>
                          <a:effectLst/>
                          <a:latin typeface="Calibri" panose="020F0502020204030204" pitchFamily="34" charset="0"/>
                          <a:ea typeface="Calibri" panose="020F0502020204030204" pitchFamily="34" charset="0"/>
                          <a:cs typeface="+mn-cs"/>
                        </a:rPr>
                        <a:t>Silvia Bettini, Anna </a:t>
                      </a:r>
                      <a:r>
                        <a:rPr lang="it-IT" sz="1100" b="0" kern="1200" dirty="0" err="1">
                          <a:solidFill>
                            <a:srgbClr val="221E1F"/>
                          </a:solidFill>
                          <a:effectLst/>
                          <a:latin typeface="Calibri" panose="020F0502020204030204" pitchFamily="34" charset="0"/>
                          <a:ea typeface="Calibri" panose="020F0502020204030204" pitchFamily="34" charset="0"/>
                          <a:cs typeface="+mn-cs"/>
                        </a:rPr>
                        <a:t>Belligoli</a:t>
                      </a:r>
                      <a:r>
                        <a:rPr lang="it-IT" sz="1100" b="0" kern="1200" dirty="0">
                          <a:solidFill>
                            <a:srgbClr val="221E1F"/>
                          </a:solidFill>
                          <a:effectLst/>
                          <a:latin typeface="Calibri" panose="020F0502020204030204" pitchFamily="34" charset="0"/>
                          <a:ea typeface="Calibri" panose="020F0502020204030204" pitchFamily="34" charset="0"/>
                          <a:cs typeface="+mn-cs"/>
                        </a:rPr>
                        <a:t>, Roberto Fabris, Luca Busetto. </a:t>
                      </a:r>
                      <a:r>
                        <a:rPr lang="en-US" sz="1100" b="0" kern="1200" dirty="0">
                          <a:solidFill>
                            <a:srgbClr val="221E1F"/>
                          </a:solidFill>
                          <a:effectLst/>
                          <a:latin typeface="Calibri" panose="020F0502020204030204" pitchFamily="34" charset="0"/>
                          <a:ea typeface="Calibri" panose="020F0502020204030204" pitchFamily="34" charset="0"/>
                          <a:cs typeface="+mn-cs"/>
                        </a:rPr>
                        <a:t>Reviews in Endocrine and Metabolic Disorders. 2020</a:t>
                      </a:r>
                      <a:endParaRPr lang="it-IT" sz="1100" dirty="0"/>
                    </a:p>
                  </a:txBody>
                  <a:tcPr/>
                </a:tc>
                <a:tc>
                  <a:txBody>
                    <a:bodyPr/>
                    <a:lstStyle/>
                    <a:p>
                      <a:r>
                        <a:rPr lang="en-US" sz="1100" b="1" kern="1200" dirty="0">
                          <a:solidFill>
                            <a:schemeClr val="dk1"/>
                          </a:solidFill>
                          <a:latin typeface="+mn-lt"/>
                          <a:ea typeface="+mn-ea"/>
                          <a:cs typeface="+mn-cs"/>
                        </a:rPr>
                        <a:t>Clinical practice guidelines of the European Association for Endoscopic</a:t>
                      </a:r>
                    </a:p>
                    <a:p>
                      <a:r>
                        <a:rPr lang="en-US" sz="1100" b="1" kern="1200" dirty="0">
                          <a:solidFill>
                            <a:schemeClr val="dk1"/>
                          </a:solidFill>
                          <a:latin typeface="+mn-lt"/>
                          <a:ea typeface="+mn-ea"/>
                          <a:cs typeface="+mn-cs"/>
                        </a:rPr>
                        <a:t>Surgery (EAES) on bariatric surgery: update 2020 endorsed by IFSO‑EC,</a:t>
                      </a:r>
                    </a:p>
                    <a:p>
                      <a:r>
                        <a:rPr lang="it-IT" sz="1100" b="1" kern="1200" dirty="0">
                          <a:solidFill>
                            <a:schemeClr val="dk1"/>
                          </a:solidFill>
                          <a:latin typeface="+mn-lt"/>
                          <a:ea typeface="+mn-ea"/>
                          <a:cs typeface="+mn-cs"/>
                        </a:rPr>
                        <a:t>EASO and ESPCOP</a:t>
                      </a:r>
                      <a:endParaRPr lang="it-IT" sz="1100" b="0" kern="1200" dirty="0">
                        <a:solidFill>
                          <a:srgbClr val="221E1F"/>
                        </a:solidFill>
                        <a:effectLst/>
                        <a:latin typeface="Calibri" panose="020F0502020204030204" pitchFamily="34" charset="0"/>
                        <a:ea typeface="Calibri" panose="020F0502020204030204" pitchFamily="34" charset="0"/>
                        <a:cs typeface="+mn-cs"/>
                      </a:endParaRPr>
                    </a:p>
                  </a:txBody>
                  <a:tcPr/>
                </a:tc>
                <a:tc>
                  <a:txBody>
                    <a:bodyPr/>
                    <a:lstStyle/>
                    <a:p>
                      <a:pPr marL="0" algn="l" defTabSz="914400" rtl="0" eaLnBrk="1" latinLnBrk="0" hangingPunct="1"/>
                      <a:r>
                        <a:rPr lang="it-IT" sz="1100" b="1" kern="1200" dirty="0">
                          <a:solidFill>
                            <a:schemeClr val="dk1"/>
                          </a:solidFill>
                          <a:latin typeface="+mn-lt"/>
                          <a:ea typeface="+mn-ea"/>
                          <a:cs typeface="+mn-cs"/>
                        </a:rPr>
                        <a:t>STATEMENT SICOB-SIAARTI</a:t>
                      </a:r>
                    </a:p>
                    <a:p>
                      <a:pPr marL="0" algn="l" defTabSz="914400" rtl="0" eaLnBrk="1" latinLnBrk="0" hangingPunct="1"/>
                      <a:r>
                        <a:rPr lang="it-IT" sz="1100" b="1" kern="1200" dirty="0">
                          <a:solidFill>
                            <a:schemeClr val="dk1"/>
                          </a:solidFill>
                          <a:latin typeface="+mn-lt"/>
                          <a:ea typeface="+mn-ea"/>
                          <a:cs typeface="+mn-cs"/>
                        </a:rPr>
                        <a:t>SU ERAS IN CHIRURGIA BARIATRICA (ERABS) 2020</a:t>
                      </a:r>
                    </a:p>
                  </a:txBody>
                  <a:tcPr/>
                </a:tc>
                <a:tc>
                  <a:txBody>
                    <a:bodyPr/>
                    <a:lstStyle/>
                    <a:p>
                      <a:pPr marL="0" algn="l" defTabSz="914400" rtl="0" eaLnBrk="1" latinLnBrk="0" hangingPunct="1"/>
                      <a:r>
                        <a:rPr lang="it-IT" sz="1100" b="1" kern="1200" dirty="0">
                          <a:solidFill>
                            <a:schemeClr val="dk1"/>
                          </a:solidFill>
                          <a:latin typeface="+mn-lt"/>
                          <a:ea typeface="+mn-ea"/>
                          <a:cs typeface="+mn-cs"/>
                        </a:rPr>
                        <a:t>LINEE GUIDA DELLA SICOB 2023</a:t>
                      </a:r>
                    </a:p>
                  </a:txBody>
                  <a:tcPr/>
                </a:tc>
                <a:extLst>
                  <a:ext uri="{0D108BD9-81ED-4DB2-BD59-A6C34878D82A}">
                    <a16:rowId xmlns="" xmlns:a16="http://schemas.microsoft.com/office/drawing/2014/main" val="1825082372"/>
                  </a:ext>
                </a:extLst>
              </a:tr>
              <a:tr h="6213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b="1" i="0" u="none" strike="noStrike" kern="1200" baseline="0" dirty="0">
                          <a:solidFill>
                            <a:schemeClr val="dk1"/>
                          </a:solidFill>
                          <a:latin typeface="+mn-lt"/>
                          <a:ea typeface="+mn-ea"/>
                          <a:cs typeface="+mn-cs"/>
                        </a:rPr>
                        <a:t>Calo ponderale </a:t>
                      </a:r>
                      <a:r>
                        <a:rPr lang="it-IT" sz="1000" b="1" i="0" u="none" strike="noStrike" kern="1200" baseline="0" dirty="0" err="1">
                          <a:solidFill>
                            <a:schemeClr val="dk1"/>
                          </a:solidFill>
                          <a:latin typeface="+mn-lt"/>
                          <a:ea typeface="+mn-ea"/>
                          <a:cs typeface="+mn-cs"/>
                        </a:rPr>
                        <a:t>pre</a:t>
                      </a:r>
                      <a:r>
                        <a:rPr lang="it-IT" sz="1000" b="1" i="0" u="none" strike="noStrike" kern="1200" baseline="0" dirty="0">
                          <a:solidFill>
                            <a:schemeClr val="dk1"/>
                          </a:solidFill>
                          <a:latin typeface="+mn-lt"/>
                          <a:ea typeface="+mn-ea"/>
                          <a:cs typeface="+mn-cs"/>
                        </a:rPr>
                        <a:t> intervento e sue metodologie</a:t>
                      </a:r>
                      <a:r>
                        <a:rPr lang="it-IT" sz="1000" b="0" i="0" u="none" strike="noStrike" kern="1200" baseline="0" dirty="0">
                          <a:solidFill>
                            <a:schemeClr val="dk1"/>
                          </a:solidFill>
                          <a:latin typeface="+mn-lt"/>
                          <a:ea typeface="+mn-ea"/>
                          <a:cs typeface="+mn-cs"/>
                        </a:rPr>
                        <a:t>	</a:t>
                      </a:r>
                    </a:p>
                    <a:p>
                      <a:endParaRPr lang="it-IT"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0" u="none" strike="noStrike" kern="1200" baseline="0" dirty="0">
                          <a:solidFill>
                            <a:schemeClr val="dk1"/>
                          </a:solidFill>
                          <a:latin typeface="+mn-lt"/>
                          <a:ea typeface="+mn-ea"/>
                          <a:cs typeface="+mn-cs"/>
                        </a:rPr>
                        <a:t>	</a:t>
                      </a:r>
                    </a:p>
                    <a:p>
                      <a:endParaRPr lang="it-IT"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0" u="none" strike="noStrike" kern="1200" baseline="0" dirty="0">
                          <a:solidFill>
                            <a:schemeClr val="dk1"/>
                          </a:solidFill>
                          <a:latin typeface="+mn-lt"/>
                          <a:ea typeface="+mn-ea"/>
                          <a:cs typeface="+mn-cs"/>
                        </a:rPr>
                        <a:t>	</a:t>
                      </a:r>
                    </a:p>
                    <a:p>
                      <a:endParaRPr lang="it-IT" sz="1000" dirty="0"/>
                    </a:p>
                  </a:txBody>
                  <a:tcPr/>
                </a:tc>
                <a:tc>
                  <a:txBody>
                    <a:bodyPr/>
                    <a:lstStyle/>
                    <a:p>
                      <a:r>
                        <a:rPr lang="it-IT" sz="900" b="1" i="0" u="none" strike="noStrike" kern="1200" baseline="0" dirty="0">
                          <a:solidFill>
                            <a:schemeClr val="dk1"/>
                          </a:solidFill>
                          <a:latin typeface="+mn-lt"/>
                          <a:ea typeface="+mn-ea"/>
                          <a:cs typeface="+mn-cs"/>
                        </a:rPr>
                        <a:t>R12. </a:t>
                      </a:r>
                      <a:r>
                        <a:rPr lang="it-IT" sz="900" b="0" i="0" u="none" strike="noStrike" kern="1200" baseline="0" dirty="0">
                          <a:solidFill>
                            <a:schemeClr val="dk1"/>
                          </a:solidFill>
                          <a:latin typeface="+mn-lt"/>
                          <a:ea typeface="+mn-ea"/>
                          <a:cs typeface="+mn-cs"/>
                        </a:rPr>
                        <a:t>(2013). Il decremento ponderale </a:t>
                      </a:r>
                      <a:r>
                        <a:rPr lang="it-IT" sz="900" b="0" i="0" u="none" strike="noStrike" kern="1200" baseline="0" dirty="0" err="1">
                          <a:solidFill>
                            <a:schemeClr val="dk1"/>
                          </a:solidFill>
                          <a:latin typeface="+mn-lt"/>
                          <a:ea typeface="+mn-ea"/>
                          <a:cs typeface="+mn-cs"/>
                        </a:rPr>
                        <a:t>preintervento</a:t>
                      </a:r>
                      <a:r>
                        <a:rPr lang="it-IT" sz="900" b="0" i="0" u="none" strike="noStrike" kern="1200" baseline="0" dirty="0">
                          <a:solidFill>
                            <a:schemeClr val="dk1"/>
                          </a:solidFill>
                          <a:latin typeface="+mn-lt"/>
                          <a:ea typeface="+mn-ea"/>
                          <a:cs typeface="+mn-cs"/>
                        </a:rPr>
                        <a:t> può ridurre il volume</a:t>
                      </a:r>
                    </a:p>
                    <a:p>
                      <a:r>
                        <a:rPr lang="it-IT" sz="900" b="0" i="0" u="none" strike="noStrike" kern="1200" baseline="0" dirty="0">
                          <a:solidFill>
                            <a:schemeClr val="dk1"/>
                          </a:solidFill>
                          <a:latin typeface="+mn-lt"/>
                          <a:ea typeface="+mn-ea"/>
                          <a:cs typeface="+mn-cs"/>
                        </a:rPr>
                        <a:t>epatico e contribuire a migliorare la tecnica chirurgica nei pazienti con fegato ingrossato e steatosi epatica pertanto può essere raccomandata prima di una procedura bariatrica</a:t>
                      </a:r>
                    </a:p>
                    <a:p>
                      <a:r>
                        <a:rPr lang="it-IT" sz="900" b="1" i="0" u="none" strike="noStrike" kern="1200" baseline="0" dirty="0">
                          <a:solidFill>
                            <a:schemeClr val="dk1"/>
                          </a:solidFill>
                          <a:latin typeface="+mn-lt"/>
                          <a:ea typeface="+mn-ea"/>
                          <a:cs typeface="+mn-cs"/>
                        </a:rPr>
                        <a:t>(Grado B; MLE 1; declassato a causa di evidenze incoerenti). </a:t>
                      </a:r>
                      <a:r>
                        <a:rPr lang="it-IT" sz="900" b="0" i="0" u="none" strike="noStrike" kern="1200" baseline="0" dirty="0">
                          <a:solidFill>
                            <a:schemeClr val="dk1"/>
                          </a:solidFill>
                          <a:latin typeface="+mn-lt"/>
                          <a:ea typeface="+mn-ea"/>
                          <a:cs typeface="+mn-cs"/>
                        </a:rPr>
                        <a:t>La perdita di peso </a:t>
                      </a:r>
                      <a:r>
                        <a:rPr lang="it-IT" sz="900" b="0" i="0" u="none" strike="noStrike" kern="1200" baseline="0" dirty="0" err="1">
                          <a:solidFill>
                            <a:schemeClr val="dk1"/>
                          </a:solidFill>
                          <a:latin typeface="+mn-lt"/>
                          <a:ea typeface="+mn-ea"/>
                          <a:cs typeface="+mn-cs"/>
                        </a:rPr>
                        <a:t>preintervento</a:t>
                      </a:r>
                      <a:r>
                        <a:rPr lang="it-IT" sz="900" b="0" i="0" u="none" strike="noStrike" kern="1200" baseline="0" dirty="0">
                          <a:solidFill>
                            <a:schemeClr val="dk1"/>
                          </a:solidFill>
                          <a:latin typeface="+mn-lt"/>
                          <a:ea typeface="+mn-ea"/>
                          <a:cs typeface="+mn-cs"/>
                        </a:rPr>
                        <a:t> e/o la terapia nutrizionale possono essere raccomandate in casi selezionati per</a:t>
                      </a:r>
                    </a:p>
                    <a:p>
                      <a:r>
                        <a:rPr lang="it-IT" sz="900" b="0" i="0" u="none" strike="noStrike" kern="1200" baseline="0" dirty="0">
                          <a:solidFill>
                            <a:schemeClr val="dk1"/>
                          </a:solidFill>
                          <a:latin typeface="+mn-lt"/>
                          <a:ea typeface="+mn-ea"/>
                          <a:cs typeface="+mn-cs"/>
                        </a:rPr>
                        <a:t>migliorare le comorbilità (target glicemici)</a:t>
                      </a:r>
                    </a:p>
                    <a:p>
                      <a:r>
                        <a:rPr lang="it-IT" sz="900" b="1" i="0" u="none" strike="noStrike" kern="1200" baseline="0" dirty="0">
                          <a:solidFill>
                            <a:schemeClr val="dk1"/>
                          </a:solidFill>
                          <a:latin typeface="+mn-lt"/>
                          <a:ea typeface="+mn-ea"/>
                          <a:cs typeface="+mn-cs"/>
                        </a:rPr>
                        <a:t>(Grado D).</a:t>
                      </a:r>
                    </a:p>
                    <a:p>
                      <a:pPr marL="0" algn="l" defTabSz="914400" rtl="0" eaLnBrk="1" latinLnBrk="0" hangingPunct="1"/>
                      <a:r>
                        <a:rPr lang="it-IT" sz="900" b="0" i="0" u="none" strike="noStrike" kern="1200" baseline="0" dirty="0">
                          <a:solidFill>
                            <a:schemeClr val="dk1"/>
                          </a:solidFill>
                          <a:latin typeface="+mn-lt"/>
                          <a:ea typeface="+mn-ea"/>
                          <a:cs typeface="+mn-cs"/>
                        </a:rPr>
                        <a:t>R31. (2013*). Tutti i pazienti devono essere sottoposti a valutazione nutrizionale e del comportamento alimentare e sulla motivazione e capacità di cambiamento prima e dopo qualsiasi procedura bariatrica </a:t>
                      </a:r>
                      <a:r>
                        <a:rPr lang="it-IT" sz="900" b="1" i="0" u="none" strike="noStrike" kern="1200" baseline="0" dirty="0">
                          <a:solidFill>
                            <a:schemeClr val="dk1"/>
                          </a:solidFill>
                          <a:latin typeface="+mn-lt"/>
                          <a:ea typeface="+mn-ea"/>
                          <a:cs typeface="+mn-cs"/>
                        </a:rPr>
                        <a:t>(Grado C; MLE 3).</a:t>
                      </a:r>
                    </a:p>
                    <a:p>
                      <a:endParaRPr lang="it-IT" sz="900" dirty="0"/>
                    </a:p>
                  </a:txBody>
                  <a:tcPr/>
                </a:tc>
                <a:tc>
                  <a:txBody>
                    <a:bodyPr/>
                    <a:lstStyle/>
                    <a:p>
                      <a:r>
                        <a:rPr lang="it-IT" sz="900" b="0" i="0" u="none" strike="noStrike" kern="1200" baseline="0" dirty="0">
                          <a:solidFill>
                            <a:schemeClr val="dk1"/>
                          </a:solidFill>
                          <a:latin typeface="+mn-lt"/>
                          <a:ea typeface="+mn-ea"/>
                          <a:cs typeface="+mn-cs"/>
                        </a:rPr>
                        <a:t>Al momento, le evidenze provenienti da studi randomizzati e retrospettivi non supportano l’ipotesi che la perdita di peso preoperatoria possa migliorare la perdita di peso dopo la chirurgia bariatrica. Vi sono a tutt’oggi controversie sul calo ponderale preoperatorio, infatti le linee guida non forniscono indicazioni chiare (solo 3 studi randomizzati con modalità di intervento diverso e differenti risultati). Alcuni studi suggeriscono che una modesta perdita di peso del 5-10% nell’immediato periodo preoperatorio potrebbe</a:t>
                      </a:r>
                    </a:p>
                    <a:p>
                      <a:r>
                        <a:rPr lang="it-IT" sz="900" b="0" i="0" u="none" strike="noStrike" kern="1200" baseline="0" dirty="0">
                          <a:solidFill>
                            <a:schemeClr val="dk1"/>
                          </a:solidFill>
                          <a:latin typeface="+mn-lt"/>
                          <a:ea typeface="+mn-ea"/>
                          <a:cs typeface="+mn-cs"/>
                        </a:rPr>
                        <a:t>facilitare l’intervento chirurgico e ridurre il rischio di complicanze legate soprattutto all’epatomegalia, alla steatosi epatica ed al grasso viscerale che rendono l’intervento più complesso. Possono essere </a:t>
                      </a:r>
                      <a:r>
                        <a:rPr lang="it-IT" sz="900" b="0" i="0" u="none" strike="noStrike" kern="1200" baseline="0" dirty="0" err="1">
                          <a:solidFill>
                            <a:schemeClr val="dk1"/>
                          </a:solidFill>
                          <a:latin typeface="+mn-lt"/>
                          <a:ea typeface="+mn-ea"/>
                          <a:cs typeface="+mn-cs"/>
                        </a:rPr>
                        <a:t>utlizzate</a:t>
                      </a:r>
                      <a:r>
                        <a:rPr lang="it-IT" sz="900" b="0" i="0" u="none" strike="noStrike" kern="1200" baseline="0" dirty="0">
                          <a:solidFill>
                            <a:schemeClr val="dk1"/>
                          </a:solidFill>
                          <a:latin typeface="+mn-lt"/>
                          <a:ea typeface="+mn-ea"/>
                          <a:cs typeface="+mn-cs"/>
                        </a:rPr>
                        <a:t> diverse strategie dietetiche: LCD (800-1200 kcal/die, VLCD (600kcal/die), LCD + IGB, VLCKD. Non c’è evidenza che ci sia una dieta migliore di altre, i dati in letteratura non sono conclusivi. La VLCD e la dieta VLCKD sono oggi i metodi più frequentemente utilizzati per la perdita di peso preoperatoria ma i dati in letteratura sulle VLCKD sono ancora oggetto di dibattito nel preoperatorio. In conclusione, esiste un accordo generale sugli effetti benefici di una modesta</a:t>
                      </a:r>
                    </a:p>
                    <a:p>
                      <a:r>
                        <a:rPr lang="it-IT" sz="900" b="0" i="0" u="none" strike="noStrike" kern="1200" baseline="0" dirty="0">
                          <a:solidFill>
                            <a:schemeClr val="dk1"/>
                          </a:solidFill>
                          <a:latin typeface="+mn-lt"/>
                          <a:ea typeface="+mn-ea"/>
                          <a:cs typeface="+mn-cs"/>
                        </a:rPr>
                        <a:t>perdita di peso nell'immediato periodo </a:t>
                      </a:r>
                      <a:r>
                        <a:rPr lang="it-IT" sz="900" b="0" i="0" u="none" strike="noStrike" kern="1200" baseline="0" dirty="0" err="1">
                          <a:solidFill>
                            <a:schemeClr val="dk1"/>
                          </a:solidFill>
                          <a:latin typeface="+mn-lt"/>
                          <a:ea typeface="+mn-ea"/>
                          <a:cs typeface="+mn-cs"/>
                        </a:rPr>
                        <a:t>prechirurgico</a:t>
                      </a:r>
                      <a:r>
                        <a:rPr lang="it-IT" sz="900" b="0" i="0" u="none" strike="noStrike" kern="1200" baseline="0" dirty="0">
                          <a:solidFill>
                            <a:schemeClr val="dk1"/>
                          </a:solidFill>
                          <a:latin typeface="+mn-lt"/>
                          <a:ea typeface="+mn-ea"/>
                          <a:cs typeface="+mn-cs"/>
                        </a:rPr>
                        <a:t> sui rischi chirurgici e anestesiologici. Questo aspetto, però, deve essere indagato con adeguati studi randomizzati e </a:t>
                      </a:r>
                      <a:r>
                        <a:rPr lang="it-IT" sz="900" b="0" i="0" u="none" strike="noStrike" kern="1200" baseline="0" dirty="0" err="1">
                          <a:solidFill>
                            <a:schemeClr val="dk1"/>
                          </a:solidFill>
                          <a:latin typeface="+mn-lt"/>
                          <a:ea typeface="+mn-ea"/>
                          <a:cs typeface="+mn-cs"/>
                        </a:rPr>
                        <a:t>restrospettivi</a:t>
                      </a:r>
                      <a:r>
                        <a:rPr lang="it-IT" sz="900" b="0" i="0" u="none" strike="noStrike" kern="1200" baseline="0" dirty="0">
                          <a:solidFill>
                            <a:schemeClr val="dk1"/>
                          </a:solidFill>
                          <a:latin typeface="+mn-lt"/>
                          <a:ea typeface="+mn-ea"/>
                          <a:cs typeface="+mn-cs"/>
                        </a:rPr>
                        <a:t> su larga scala.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900" b="0" i="0" u="none" strike="noStrike" kern="1200" baseline="0" dirty="0">
                          <a:solidFill>
                            <a:schemeClr val="dk1"/>
                          </a:solidFill>
                          <a:latin typeface="+mn-lt"/>
                          <a:ea typeface="+mn-ea"/>
                          <a:cs typeface="+mn-cs"/>
                        </a:rPr>
                        <a:t>Viene fortemente raccomandata la consulenza </a:t>
                      </a:r>
                      <a:r>
                        <a:rPr lang="it-IT" sz="900" b="0" i="0" u="none" strike="noStrike" kern="1200" baseline="0" dirty="0" err="1">
                          <a:solidFill>
                            <a:schemeClr val="dk1"/>
                          </a:solidFill>
                          <a:latin typeface="+mn-lt"/>
                          <a:ea typeface="+mn-ea"/>
                          <a:cs typeface="+mn-cs"/>
                        </a:rPr>
                        <a:t>dietistica</a:t>
                      </a:r>
                      <a:r>
                        <a:rPr lang="it-IT" sz="900" b="0" i="0" u="none" strike="noStrike" kern="1200" baseline="0" dirty="0">
                          <a:solidFill>
                            <a:schemeClr val="dk1"/>
                          </a:solidFill>
                          <a:latin typeface="+mn-lt"/>
                          <a:ea typeface="+mn-ea"/>
                          <a:cs typeface="+mn-cs"/>
                        </a:rPr>
                        <a:t> preoperatoria. La qualità complessiva delle prove è stata valutata molto bassa rispetto alla perdita di peso </a:t>
                      </a:r>
                      <a:r>
                        <a:rPr lang="it-IT" sz="900" b="0" i="0" u="none" strike="noStrike" kern="1200" baseline="0" dirty="0" err="1">
                          <a:solidFill>
                            <a:schemeClr val="dk1"/>
                          </a:solidFill>
                          <a:latin typeface="+mn-lt"/>
                          <a:ea typeface="+mn-ea"/>
                          <a:cs typeface="+mn-cs"/>
                        </a:rPr>
                        <a:t>preintervento</a:t>
                      </a:r>
                      <a:r>
                        <a:rPr lang="it-IT" sz="900" b="0" i="0" u="none" strike="noStrike" kern="1200" baseline="0" dirty="0">
                          <a:solidFill>
                            <a:schemeClr val="dk1"/>
                          </a:solidFill>
                          <a:latin typeface="+mn-lt"/>
                          <a:ea typeface="+mn-ea"/>
                          <a:cs typeface="+mn-cs"/>
                        </a:rPr>
                        <a:t> rispetto alle complicanze post-operatorie. Sebbene la qualità complessiva delle prove sia stata giudicata bassa, si è osservato che la perdita di peso post-operatoria è stata maggiore nel gruppo che ha ricevuto la consulenza </a:t>
                      </a:r>
                      <a:r>
                        <a:rPr lang="it-IT" sz="900" b="0" i="0" u="none" strike="noStrike" kern="1200" baseline="0" dirty="0" err="1">
                          <a:solidFill>
                            <a:schemeClr val="dk1"/>
                          </a:solidFill>
                          <a:latin typeface="+mn-lt"/>
                          <a:ea typeface="+mn-ea"/>
                          <a:cs typeface="+mn-cs"/>
                        </a:rPr>
                        <a:t>dietistica</a:t>
                      </a:r>
                      <a:r>
                        <a:rPr lang="it-IT" sz="900" b="0" i="0" u="none" strike="noStrike" kern="1200" baseline="0" dirty="0">
                          <a:solidFill>
                            <a:schemeClr val="dk1"/>
                          </a:solidFill>
                          <a:latin typeface="+mn-lt"/>
                          <a:ea typeface="+mn-ea"/>
                          <a:cs typeface="+mn-cs"/>
                        </a:rPr>
                        <a:t> nel </a:t>
                      </a:r>
                      <a:r>
                        <a:rPr lang="it-IT" sz="900" b="0" i="0" u="none" strike="noStrike" kern="1200" baseline="0" dirty="0" err="1">
                          <a:solidFill>
                            <a:schemeClr val="dk1"/>
                          </a:solidFill>
                          <a:latin typeface="+mn-lt"/>
                          <a:ea typeface="+mn-ea"/>
                          <a:cs typeface="+mn-cs"/>
                        </a:rPr>
                        <a:t>pre</a:t>
                      </a:r>
                      <a:r>
                        <a:rPr lang="it-IT" sz="900" b="0" i="0" u="none" strike="noStrike" kern="1200" baseline="0" dirty="0">
                          <a:solidFill>
                            <a:schemeClr val="dk1"/>
                          </a:solidFill>
                          <a:latin typeface="+mn-lt"/>
                          <a:ea typeface="+mn-ea"/>
                          <a:cs typeface="+mn-cs"/>
                        </a:rPr>
                        <a:t>. Nonostante ciò, la consulenza </a:t>
                      </a:r>
                      <a:r>
                        <a:rPr lang="it-IT" sz="900" b="0" i="0" u="none" strike="noStrike" kern="1200" baseline="0" dirty="0" err="1">
                          <a:solidFill>
                            <a:schemeClr val="dk1"/>
                          </a:solidFill>
                          <a:latin typeface="+mn-lt"/>
                          <a:ea typeface="+mn-ea"/>
                          <a:cs typeface="+mn-cs"/>
                        </a:rPr>
                        <a:t>dietistica</a:t>
                      </a:r>
                      <a:r>
                        <a:rPr lang="it-IT" sz="900" b="0" i="0" u="none" strike="noStrike" kern="1200" baseline="0" dirty="0">
                          <a:solidFill>
                            <a:schemeClr val="dk1"/>
                          </a:solidFill>
                          <a:latin typeface="+mn-lt"/>
                          <a:ea typeface="+mn-ea"/>
                          <a:cs typeface="+mn-cs"/>
                        </a:rPr>
                        <a:t> è stata assegnata una raccomandazione forte dopo la consultazione con i rappresentanti dei pazienti. </a:t>
                      </a:r>
                    </a:p>
                    <a:p>
                      <a:endParaRPr lang="it-IT" sz="900" dirty="0"/>
                    </a:p>
                  </a:txBody>
                  <a:tcPr/>
                </a:tc>
                <a:tc>
                  <a:txBody>
                    <a:bodyPr/>
                    <a:lstStyle/>
                    <a:p>
                      <a:r>
                        <a:rPr lang="it-IT" sz="900" b="0" i="0" u="none" strike="noStrike" kern="1200" baseline="0" dirty="0">
                          <a:solidFill>
                            <a:schemeClr val="dk1"/>
                          </a:solidFill>
                          <a:latin typeface="+mn-lt"/>
                          <a:ea typeface="+mn-ea"/>
                          <a:cs typeface="+mn-cs"/>
                        </a:rPr>
                        <a:t>Il calo ponderale preoperatorio riduce il volume del fegato e può facilitare tecnicamente</a:t>
                      </a:r>
                    </a:p>
                    <a:p>
                      <a:r>
                        <a:rPr lang="it-IT" sz="900" b="0" i="0" u="none" strike="noStrike" kern="1200" baseline="0" dirty="0">
                          <a:solidFill>
                            <a:schemeClr val="dk1"/>
                          </a:solidFill>
                          <a:latin typeface="+mn-lt"/>
                          <a:ea typeface="+mn-ea"/>
                          <a:cs typeface="+mn-cs"/>
                        </a:rPr>
                        <a:t>l’esecuzione dell’intervento</a:t>
                      </a:r>
                      <a:r>
                        <a:rPr lang="it-IT" sz="900" b="1" i="0" u="none" strike="noStrike" kern="1200" baseline="0" dirty="0">
                          <a:solidFill>
                            <a:schemeClr val="dk1"/>
                          </a:solidFill>
                          <a:latin typeface="+mn-lt"/>
                          <a:ea typeface="+mn-ea"/>
                          <a:cs typeface="+mn-cs"/>
                        </a:rPr>
                        <a:t> (Livello E 3, Raccomandazione E C)</a:t>
                      </a:r>
                      <a:r>
                        <a:rPr lang="it-IT" sz="900" b="0" i="0" u="none" strike="noStrike" kern="1200" baseline="0" dirty="0">
                          <a:solidFill>
                            <a:schemeClr val="dk1"/>
                          </a:solidFill>
                          <a:latin typeface="+mn-lt"/>
                          <a:ea typeface="+mn-ea"/>
                          <a:cs typeface="+mn-cs"/>
                        </a:rPr>
                        <a:t>.</a:t>
                      </a:r>
                      <a:r>
                        <a:rPr lang="it-IT" sz="900" b="1" i="0" u="none" strike="noStrike" kern="1200" baseline="0" dirty="0">
                          <a:solidFill>
                            <a:schemeClr val="dk1"/>
                          </a:solidFill>
                          <a:latin typeface="+mn-lt"/>
                          <a:ea typeface="+mn-ea"/>
                          <a:cs typeface="+mn-cs"/>
                        </a:rPr>
                        <a:t> </a:t>
                      </a:r>
                      <a:r>
                        <a:rPr lang="it-IT" sz="900" b="0" i="0" u="none" strike="noStrike" kern="1200" baseline="0" dirty="0">
                          <a:solidFill>
                            <a:schemeClr val="dk1"/>
                          </a:solidFill>
                          <a:latin typeface="+mn-lt"/>
                          <a:ea typeface="+mn-ea"/>
                          <a:cs typeface="+mn-cs"/>
                        </a:rPr>
                        <a:t>E controverso invece se il calo ponderale riduca le</a:t>
                      </a:r>
                    </a:p>
                    <a:p>
                      <a:r>
                        <a:rPr lang="it-IT" sz="900" b="0" i="0" u="none" strike="noStrike" kern="1200" baseline="0" dirty="0">
                          <a:solidFill>
                            <a:schemeClr val="dk1"/>
                          </a:solidFill>
                          <a:latin typeface="+mn-lt"/>
                          <a:ea typeface="+mn-ea"/>
                          <a:cs typeface="+mn-cs"/>
                        </a:rPr>
                        <a:t>complicanze postoperatorie: uno studio sul Registro Svedese dimostra una diminuzione delle</a:t>
                      </a:r>
                    </a:p>
                    <a:p>
                      <a:r>
                        <a:rPr lang="it-IT" sz="900" b="0" i="0" u="none" strike="noStrike" kern="1200" baseline="0" dirty="0">
                          <a:solidFill>
                            <a:schemeClr val="dk1"/>
                          </a:solidFill>
                          <a:latin typeface="+mn-lt"/>
                          <a:ea typeface="+mn-ea"/>
                          <a:cs typeface="+mn-cs"/>
                        </a:rPr>
                        <a:t>complicanze, ma solo nei bypass primari</a:t>
                      </a:r>
                      <a:r>
                        <a:rPr lang="it-IT" sz="900" b="1" i="0" u="none" strike="noStrike" kern="1200" baseline="0" dirty="0">
                          <a:solidFill>
                            <a:schemeClr val="dk1"/>
                          </a:solidFill>
                          <a:latin typeface="+mn-lt"/>
                          <a:ea typeface="+mn-ea"/>
                          <a:cs typeface="+mn-cs"/>
                        </a:rPr>
                        <a:t> (LE 3, RE C</a:t>
                      </a:r>
                      <a:r>
                        <a:rPr lang="it-IT" sz="900" b="0" i="0" u="none" strike="noStrike" kern="1200" baseline="0" dirty="0">
                          <a:solidFill>
                            <a:schemeClr val="dk1"/>
                          </a:solidFill>
                          <a:latin typeface="+mn-lt"/>
                          <a:ea typeface="+mn-ea"/>
                          <a:cs typeface="+mn-cs"/>
                        </a:rPr>
                        <a:t>).</a:t>
                      </a:r>
                    </a:p>
                  </a:txBody>
                  <a:tcPr/>
                </a:tc>
                <a:tc>
                  <a:txBody>
                    <a:bodyPr/>
                    <a:lstStyle/>
                    <a:p>
                      <a:r>
                        <a:rPr lang="it-IT" sz="900" b="0" i="0" u="none" strike="noStrike" kern="1200" baseline="0" dirty="0">
                          <a:solidFill>
                            <a:schemeClr val="dk1"/>
                          </a:solidFill>
                          <a:latin typeface="+mn-lt"/>
                          <a:ea typeface="+mn-ea"/>
                          <a:cs typeface="+mn-cs"/>
                        </a:rPr>
                        <a:t>Si suggerisce di effettuare trattamenti </a:t>
                      </a:r>
                      <a:r>
                        <a:rPr lang="it-IT" sz="900" b="0" i="0" u="none" strike="noStrike" kern="1200" baseline="0" dirty="0" err="1">
                          <a:solidFill>
                            <a:schemeClr val="dk1"/>
                          </a:solidFill>
                          <a:latin typeface="+mn-lt"/>
                          <a:ea typeface="+mn-ea"/>
                          <a:cs typeface="+mn-cs"/>
                        </a:rPr>
                        <a:t>pre</a:t>
                      </a:r>
                      <a:r>
                        <a:rPr lang="it-IT" sz="900" b="0" i="0" u="none" strike="noStrike" kern="1200" baseline="0" dirty="0">
                          <a:solidFill>
                            <a:schemeClr val="dk1"/>
                          </a:solidFill>
                          <a:latin typeface="+mn-lt"/>
                          <a:ea typeface="+mn-ea"/>
                          <a:cs typeface="+mn-cs"/>
                        </a:rPr>
                        <a:t>-operatori per</a:t>
                      </a:r>
                    </a:p>
                    <a:p>
                      <a:r>
                        <a:rPr lang="it-IT" sz="900" b="0" i="0" u="none" strike="noStrike" kern="1200" baseline="0" dirty="0">
                          <a:solidFill>
                            <a:schemeClr val="dk1"/>
                          </a:solidFill>
                          <a:latin typeface="+mn-lt"/>
                          <a:ea typeface="+mn-ea"/>
                          <a:cs typeface="+mn-cs"/>
                        </a:rPr>
                        <a:t>la perdita di peso corporeo, per ridurre l’incidenza delle</a:t>
                      </a:r>
                    </a:p>
                    <a:p>
                      <a:r>
                        <a:rPr lang="it-IT" sz="900" b="0" i="0" u="none" strike="noStrike" kern="1200" baseline="0" dirty="0">
                          <a:solidFill>
                            <a:schemeClr val="dk1"/>
                          </a:solidFill>
                          <a:latin typeface="+mn-lt"/>
                          <a:ea typeface="+mn-ea"/>
                          <a:cs typeface="+mn-cs"/>
                        </a:rPr>
                        <a:t>complicanze peri-procedurali. </a:t>
                      </a:r>
                      <a:r>
                        <a:rPr lang="it-IT" sz="900" b="1" i="0" u="none" strike="noStrike" kern="1200" baseline="0" dirty="0">
                          <a:solidFill>
                            <a:schemeClr val="dk1"/>
                          </a:solidFill>
                          <a:latin typeface="+mn-lt"/>
                          <a:ea typeface="+mn-ea"/>
                          <a:cs typeface="+mn-cs"/>
                        </a:rPr>
                        <a:t>(forza di raccomandazione debole a favore-qualità delle prove bassa)</a:t>
                      </a:r>
                      <a:r>
                        <a:rPr lang="it-IT" sz="900" b="0" i="0" u="none" strike="noStrike" kern="1200" baseline="0" dirty="0">
                          <a:solidFill>
                            <a:schemeClr val="dk1"/>
                          </a:solidFill>
                          <a:latin typeface="+mn-lt"/>
                          <a:ea typeface="+mn-ea"/>
                          <a:cs typeface="+mn-cs"/>
                        </a:rPr>
                        <a:t>.</a:t>
                      </a:r>
                    </a:p>
                    <a:p>
                      <a:r>
                        <a:rPr lang="it-IT" sz="900" b="0" i="0" u="none" strike="noStrike" kern="1200" baseline="0" dirty="0">
                          <a:solidFill>
                            <a:schemeClr val="dk1"/>
                          </a:solidFill>
                          <a:latin typeface="+mn-lt"/>
                          <a:ea typeface="+mn-ea"/>
                          <a:cs typeface="+mn-cs"/>
                        </a:rPr>
                        <a:t>Nei pazienti con BMI ≥ 30 kg/m</a:t>
                      </a:r>
                      <a:r>
                        <a:rPr lang="it-IT" sz="900" b="0" i="0" kern="1200" dirty="0">
                          <a:solidFill>
                            <a:schemeClr val="dk1"/>
                          </a:solidFill>
                          <a:effectLst/>
                          <a:latin typeface="+mn-lt"/>
                          <a:ea typeface="+mn-ea"/>
                          <a:cs typeface="+mn-cs"/>
                        </a:rPr>
                        <a:t>²</a:t>
                      </a:r>
                      <a:r>
                        <a:rPr lang="it-IT" sz="900" b="0" i="0" u="none" strike="noStrike" kern="1200" baseline="0" dirty="0">
                          <a:solidFill>
                            <a:schemeClr val="dk1"/>
                          </a:solidFill>
                          <a:latin typeface="+mn-lt"/>
                          <a:ea typeface="+mn-ea"/>
                          <a:cs typeface="+mn-cs"/>
                        </a:rPr>
                        <a:t>, con indicazione alla chirurgia metabolico-bariatrica, la perdita di peso preoperatoria è preferibile rispetto a non perdere peso, per ridurre l’incidenza di complicanze </a:t>
                      </a:r>
                      <a:r>
                        <a:rPr lang="it-IT" sz="900" b="0" i="0" u="none" strike="noStrike" kern="1200" baseline="0" dirty="0" err="1">
                          <a:solidFill>
                            <a:schemeClr val="dk1"/>
                          </a:solidFill>
                          <a:latin typeface="+mn-lt"/>
                          <a:ea typeface="+mn-ea"/>
                          <a:cs typeface="+mn-cs"/>
                        </a:rPr>
                        <a:t>periprocedurali</a:t>
                      </a:r>
                      <a:r>
                        <a:rPr lang="it-IT" sz="900" b="0" i="0" u="none" strike="noStrike" kern="1200" baseline="0" dirty="0">
                          <a:solidFill>
                            <a:schemeClr val="dk1"/>
                          </a:solidFill>
                          <a:latin typeface="+mn-lt"/>
                          <a:ea typeface="+mn-ea"/>
                          <a:cs typeface="+mn-cs"/>
                        </a:rPr>
                        <a:t>? Si suggerisce di effettuare trattamenti </a:t>
                      </a:r>
                      <a:r>
                        <a:rPr lang="it-IT" sz="900" b="0" i="0" u="none" strike="noStrike" kern="1200" baseline="0" dirty="0" err="1">
                          <a:solidFill>
                            <a:schemeClr val="dk1"/>
                          </a:solidFill>
                          <a:latin typeface="+mn-lt"/>
                          <a:ea typeface="+mn-ea"/>
                          <a:cs typeface="+mn-cs"/>
                        </a:rPr>
                        <a:t>pre</a:t>
                      </a:r>
                      <a:r>
                        <a:rPr lang="it-IT" sz="900" b="0" i="0" u="none" strike="noStrike" kern="1200" baseline="0" dirty="0">
                          <a:solidFill>
                            <a:schemeClr val="dk1"/>
                          </a:solidFill>
                          <a:latin typeface="+mn-lt"/>
                          <a:ea typeface="+mn-ea"/>
                          <a:cs typeface="+mn-cs"/>
                        </a:rPr>
                        <a:t>-operatori per la perdita di peso corporeo, per ridurre</a:t>
                      </a:r>
                    </a:p>
                    <a:p>
                      <a:r>
                        <a:rPr lang="it-IT" sz="900" b="0" i="0" u="none" strike="noStrike" kern="1200" baseline="0" dirty="0">
                          <a:solidFill>
                            <a:schemeClr val="dk1"/>
                          </a:solidFill>
                          <a:latin typeface="+mn-lt"/>
                          <a:ea typeface="+mn-ea"/>
                          <a:cs typeface="+mn-cs"/>
                        </a:rPr>
                        <a:t>l’incidenza delle complicanze peri-procedurali.</a:t>
                      </a:r>
                    </a:p>
                    <a:p>
                      <a:r>
                        <a:rPr lang="it-IT" sz="900" b="1" i="0" u="none" strike="noStrike" kern="1200" baseline="0" dirty="0">
                          <a:solidFill>
                            <a:schemeClr val="dk1"/>
                          </a:solidFill>
                          <a:latin typeface="+mn-lt"/>
                          <a:ea typeface="+mn-ea"/>
                          <a:cs typeface="+mn-cs"/>
                        </a:rPr>
                        <a:t>Raccomandazione debole a favore, con qualità delle prove molto bassa.</a:t>
                      </a:r>
                      <a:endParaRPr lang="it-IT" sz="900" b="0" i="0" u="none" strike="noStrike" kern="1200" baseline="0" dirty="0">
                        <a:solidFill>
                          <a:schemeClr val="dk1"/>
                        </a:solidFill>
                        <a:latin typeface="+mn-lt"/>
                        <a:ea typeface="+mn-ea"/>
                        <a:cs typeface="+mn-cs"/>
                      </a:endParaRPr>
                    </a:p>
                    <a:p>
                      <a:r>
                        <a:rPr lang="it-IT" sz="900" b="0" i="0" u="none" strike="noStrike" kern="1200" baseline="0" dirty="0">
                          <a:solidFill>
                            <a:schemeClr val="dk1"/>
                          </a:solidFill>
                          <a:latin typeface="+mn-lt"/>
                          <a:ea typeface="+mn-ea"/>
                          <a:cs typeface="+mn-cs"/>
                        </a:rPr>
                        <a:t>Sono necessari ulteriori studi per ottenere stime affidabili sugli effetti positivi e negativi dell’intervento.</a:t>
                      </a:r>
                    </a:p>
                  </a:txBody>
                  <a:tcPr/>
                </a:tc>
                <a:extLst>
                  <a:ext uri="{0D108BD9-81ED-4DB2-BD59-A6C34878D82A}">
                    <a16:rowId xmlns="" xmlns:a16="http://schemas.microsoft.com/office/drawing/2014/main" val="3207209519"/>
                  </a:ext>
                </a:extLst>
              </a:tr>
            </a:tbl>
          </a:graphicData>
        </a:graphic>
      </p:graphicFrame>
    </p:spTree>
    <p:extLst>
      <p:ext uri="{BB962C8B-B14F-4D97-AF65-F5344CB8AC3E}">
        <p14:creationId xmlns="" xmlns:p14="http://schemas.microsoft.com/office/powerpoint/2010/main" val="363371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4ABFE0C-E173-B4A8-77CF-AA9D473609DA}"/>
              </a:ext>
            </a:extLst>
          </p:cNvPr>
          <p:cNvSpPr>
            <a:spLocks noGrp="1"/>
          </p:cNvSpPr>
          <p:nvPr>
            <p:ph type="title"/>
          </p:nvPr>
        </p:nvSpPr>
        <p:spPr>
          <a:xfrm>
            <a:off x="0" y="1"/>
            <a:ext cx="12192000" cy="1202498"/>
          </a:xfrm>
        </p:spPr>
        <p:txBody>
          <a:bodyPr>
            <a:normAutofit/>
          </a:bodyPr>
          <a:lstStyle/>
          <a:p>
            <a:r>
              <a:rPr lang="it-IT" sz="1800" b="0" i="0" u="none" strike="noStrike" baseline="0" dirty="0">
                <a:solidFill>
                  <a:srgbClr val="000000"/>
                </a:solidFill>
                <a:latin typeface="Palatino"/>
              </a:rPr>
              <a:t/>
            </a:r>
            <a:br>
              <a:rPr lang="it-IT" sz="1800" b="0" i="0" u="none" strike="noStrike" baseline="0" dirty="0">
                <a:solidFill>
                  <a:srgbClr val="000000"/>
                </a:solidFill>
                <a:latin typeface="Palatino"/>
              </a:rPr>
            </a:br>
            <a:r>
              <a:rPr lang="it-IT" sz="1800" dirty="0">
                <a:effectLst/>
                <a:latin typeface="Calibri" panose="020F0502020204030204" pitchFamily="34" charset="0"/>
                <a:ea typeface="Calibri" panose="020F0502020204030204" pitchFamily="34" charset="0"/>
                <a:cs typeface="Times New Roman" panose="02020603050405020304" pitchFamily="18" charset="0"/>
              </a:rPr>
              <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2000" b="1" dirty="0">
              <a:latin typeface="+mn-lt"/>
            </a:endParaRPr>
          </a:p>
        </p:txBody>
      </p:sp>
      <p:graphicFrame>
        <p:nvGraphicFramePr>
          <p:cNvPr id="7" name="Segnaposto contenuto 6">
            <a:extLst>
              <a:ext uri="{FF2B5EF4-FFF2-40B4-BE49-F238E27FC236}">
                <a16:creationId xmlns="" xmlns:a16="http://schemas.microsoft.com/office/drawing/2014/main" id="{C3DD4D4C-2A3E-CAB6-461F-7BDD0DD759B4}"/>
              </a:ext>
            </a:extLst>
          </p:cNvPr>
          <p:cNvGraphicFramePr>
            <a:graphicFrameLocks noGrp="1"/>
          </p:cNvGraphicFramePr>
          <p:nvPr>
            <p:ph idx="1"/>
            <p:extLst>
              <p:ext uri="{D42A27DB-BD31-4B8C-83A1-F6EECF244321}">
                <p14:modId xmlns="" xmlns:p14="http://schemas.microsoft.com/office/powerpoint/2010/main" val="672777656"/>
              </p:ext>
            </p:extLst>
          </p:nvPr>
        </p:nvGraphicFramePr>
        <p:xfrm>
          <a:off x="0" y="17777"/>
          <a:ext cx="12192000" cy="6840223"/>
        </p:xfrm>
        <a:graphic>
          <a:graphicData uri="http://schemas.openxmlformats.org/drawingml/2006/table">
            <a:tbl>
              <a:tblPr firstRow="1" bandRow="1">
                <a:tableStyleId>{7DF18680-E054-41AD-8BC1-D1AEF772440D}</a:tableStyleId>
              </a:tblPr>
              <a:tblGrid>
                <a:gridCol w="1184855">
                  <a:extLst>
                    <a:ext uri="{9D8B030D-6E8A-4147-A177-3AD203B41FA5}">
                      <a16:colId xmlns="" xmlns:a16="http://schemas.microsoft.com/office/drawing/2014/main" val="236225945"/>
                    </a:ext>
                  </a:extLst>
                </a:gridCol>
                <a:gridCol w="2679424">
                  <a:extLst>
                    <a:ext uri="{9D8B030D-6E8A-4147-A177-3AD203B41FA5}">
                      <a16:colId xmlns="" xmlns:a16="http://schemas.microsoft.com/office/drawing/2014/main" val="2197334856"/>
                    </a:ext>
                  </a:extLst>
                </a:gridCol>
                <a:gridCol w="2805831">
                  <a:extLst>
                    <a:ext uri="{9D8B030D-6E8A-4147-A177-3AD203B41FA5}">
                      <a16:colId xmlns="" xmlns:a16="http://schemas.microsoft.com/office/drawing/2014/main" val="1133554276"/>
                    </a:ext>
                  </a:extLst>
                </a:gridCol>
                <a:gridCol w="2624202">
                  <a:extLst>
                    <a:ext uri="{9D8B030D-6E8A-4147-A177-3AD203B41FA5}">
                      <a16:colId xmlns="" xmlns:a16="http://schemas.microsoft.com/office/drawing/2014/main" val="492315206"/>
                    </a:ext>
                  </a:extLst>
                </a:gridCol>
                <a:gridCol w="2897688">
                  <a:extLst>
                    <a:ext uri="{9D8B030D-6E8A-4147-A177-3AD203B41FA5}">
                      <a16:colId xmlns="" xmlns:a16="http://schemas.microsoft.com/office/drawing/2014/main" val="3457797080"/>
                    </a:ext>
                  </a:extLst>
                </a:gridCol>
              </a:tblGrid>
              <a:tr h="328856">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lt1"/>
                          </a:solidFill>
                          <a:latin typeface="+mn-lt"/>
                          <a:ea typeface="+mn-ea"/>
                          <a:cs typeface="+mn-cs"/>
                        </a:rPr>
                        <a:t>Dietary Recommendations pre Bariatric Procedure</a:t>
                      </a:r>
                      <a:endParaRPr lang="it-IT" sz="1400" dirty="0"/>
                    </a:p>
                  </a:txBody>
                  <a:tcPr/>
                </a:tc>
                <a:tc hMerge="1">
                  <a:txBody>
                    <a:bodyPr/>
                    <a:lstStyle/>
                    <a:p>
                      <a:endParaRPr lang="it-IT" dirty="0"/>
                    </a:p>
                  </a:txBody>
                  <a:tcPr/>
                </a:tc>
                <a:tc hMerge="1">
                  <a:txBody>
                    <a:bodyPr/>
                    <a:lstStyle/>
                    <a:p>
                      <a:endParaRPr lang="it-IT" dirty="0"/>
                    </a:p>
                  </a:txBody>
                  <a:tcPr/>
                </a:tc>
                <a:tc hMerge="1">
                  <a:txBody>
                    <a:bodyPr/>
                    <a:lstStyle/>
                    <a:p>
                      <a:endParaRPr lang="it-IT"/>
                    </a:p>
                  </a:txBody>
                  <a:tcPr/>
                </a:tc>
                <a:tc hMerge="1">
                  <a:txBody>
                    <a:bodyPr/>
                    <a:lstStyle/>
                    <a:p>
                      <a:endParaRPr lang="it-IT" dirty="0"/>
                    </a:p>
                  </a:txBody>
                  <a:tcPr/>
                </a:tc>
                <a:extLst>
                  <a:ext uri="{0D108BD9-81ED-4DB2-BD59-A6C34878D82A}">
                    <a16:rowId xmlns="" xmlns:a16="http://schemas.microsoft.com/office/drawing/2014/main" val="3366664212"/>
                  </a:ext>
                </a:extLst>
              </a:tr>
              <a:tr h="1704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b="1" i="0" u="none" strike="noStrike" kern="1200" baseline="0" dirty="0">
                          <a:solidFill>
                            <a:schemeClr val="dk1"/>
                          </a:solidFill>
                          <a:latin typeface="+mn-lt"/>
                          <a:ea typeface="+mn-ea"/>
                          <a:cs typeface="+mn-cs"/>
                        </a:rPr>
                        <a:t>Raccomandazioni</a:t>
                      </a:r>
                      <a:r>
                        <a:rPr lang="it-IT" sz="1000" b="0" i="0" u="none" strike="noStrike" kern="1200" baseline="0" dirty="0">
                          <a:solidFill>
                            <a:schemeClr val="dk1"/>
                          </a:solidFill>
                          <a:latin typeface="+mn-lt"/>
                          <a:ea typeface="+mn-ea"/>
                          <a:cs typeface="+mn-cs"/>
                        </a:rPr>
                        <a:t>	</a:t>
                      </a:r>
                    </a:p>
                    <a:p>
                      <a:endParaRPr lang="it-IT" sz="1000" dirty="0"/>
                    </a:p>
                  </a:txBody>
                  <a:tcPr/>
                </a:tc>
                <a:tc>
                  <a:txBody>
                    <a:bodyPr/>
                    <a:lstStyle/>
                    <a:p>
                      <a:r>
                        <a:rPr lang="en-US" sz="1100" b="1" i="0" u="none" strike="noStrike" kern="1200" baseline="0" dirty="0">
                          <a:solidFill>
                            <a:schemeClr val="dk1"/>
                          </a:solidFill>
                          <a:latin typeface="+mn-lt"/>
                          <a:ea typeface="+mn-ea"/>
                          <a:cs typeface="+mn-cs"/>
                        </a:rPr>
                        <a:t>Evaluate the Effects of Different Types of Preoperative Restricted</a:t>
                      </a:r>
                    </a:p>
                    <a:p>
                      <a:r>
                        <a:rPr lang="en-US" sz="1100" b="1" i="0" u="none" strike="noStrike" kern="1200" baseline="0" dirty="0">
                          <a:solidFill>
                            <a:schemeClr val="dk1"/>
                          </a:solidFill>
                          <a:latin typeface="+mn-lt"/>
                          <a:ea typeface="+mn-ea"/>
                          <a:cs typeface="+mn-cs"/>
                        </a:rPr>
                        <a:t>Calorie Diets on Weight, Body Mass Index, Operation Time</a:t>
                      </a:r>
                    </a:p>
                    <a:p>
                      <a:r>
                        <a:rPr lang="en-US" sz="1100" b="1" i="0" u="none" strike="noStrike" kern="1200" baseline="0" dirty="0">
                          <a:solidFill>
                            <a:schemeClr val="dk1"/>
                          </a:solidFill>
                          <a:latin typeface="+mn-lt"/>
                          <a:ea typeface="+mn-ea"/>
                          <a:cs typeface="+mn-cs"/>
                        </a:rPr>
                        <a:t>and Hospital Stay in Patients Undergoing Bariatric Surgery:</a:t>
                      </a:r>
                    </a:p>
                    <a:p>
                      <a:r>
                        <a:rPr lang="en-US" sz="1100" b="1" i="0" u="none" strike="noStrike" kern="1200" baseline="0" dirty="0">
                          <a:solidFill>
                            <a:schemeClr val="dk1"/>
                          </a:solidFill>
                          <a:latin typeface="+mn-lt"/>
                          <a:ea typeface="+mn-ea"/>
                          <a:cs typeface="+mn-cs"/>
                        </a:rPr>
                        <a:t>a Systematic Review and Meta Analysis Study. Meta-</a:t>
                      </a:r>
                      <a:r>
                        <a:rPr lang="en-US" sz="1100" b="1" i="0" u="none" strike="noStrike" kern="1200" baseline="0" dirty="0" err="1">
                          <a:solidFill>
                            <a:schemeClr val="dk1"/>
                          </a:solidFill>
                          <a:latin typeface="+mn-lt"/>
                          <a:ea typeface="+mn-ea"/>
                          <a:cs typeface="+mn-cs"/>
                        </a:rPr>
                        <a:t>analisi</a:t>
                      </a:r>
                      <a:r>
                        <a:rPr lang="en-US" sz="1100" b="1" i="0" u="none" strike="noStrike" kern="1200" baseline="0" dirty="0">
                          <a:solidFill>
                            <a:schemeClr val="dk1"/>
                          </a:solidFill>
                          <a:latin typeface="+mn-lt"/>
                          <a:ea typeface="+mn-ea"/>
                          <a:cs typeface="+mn-cs"/>
                        </a:rPr>
                        <a:t>. </a:t>
                      </a:r>
                      <a:r>
                        <a:rPr lang="it-IT" sz="1000" b="0" i="0" u="none" strike="noStrike" kern="1200" baseline="0" dirty="0" err="1">
                          <a:solidFill>
                            <a:schemeClr val="dk1"/>
                          </a:solidFill>
                          <a:latin typeface="+mn-lt"/>
                          <a:ea typeface="+mn-ea"/>
                          <a:cs typeface="+mn-cs"/>
                        </a:rPr>
                        <a:t>Razieh</a:t>
                      </a:r>
                      <a:r>
                        <a:rPr lang="it-IT" sz="1000" b="0" i="0" u="none" strike="noStrike" kern="1200" baseline="0" dirty="0">
                          <a:solidFill>
                            <a:schemeClr val="dk1"/>
                          </a:solidFill>
                          <a:latin typeface="+mn-lt"/>
                          <a:ea typeface="+mn-ea"/>
                          <a:cs typeface="+mn-cs"/>
                        </a:rPr>
                        <a:t> </a:t>
                      </a:r>
                      <a:r>
                        <a:rPr lang="it-IT" sz="1000" b="0" i="0" u="none" strike="noStrike" kern="1200" baseline="0" dirty="0" err="1">
                          <a:solidFill>
                            <a:schemeClr val="dk1"/>
                          </a:solidFill>
                          <a:latin typeface="+mn-lt"/>
                          <a:ea typeface="+mn-ea"/>
                          <a:cs typeface="+mn-cs"/>
                        </a:rPr>
                        <a:t>Khalooeifard</a:t>
                      </a:r>
                      <a:r>
                        <a:rPr lang="it-IT" sz="1000" b="0" i="0" u="none" strike="noStrike" kern="1200" baseline="0" dirty="0">
                          <a:solidFill>
                            <a:schemeClr val="dk1"/>
                          </a:solidFill>
                          <a:latin typeface="+mn-lt"/>
                          <a:ea typeface="+mn-ea"/>
                          <a:cs typeface="+mn-cs"/>
                        </a:rPr>
                        <a:t> et al. </a:t>
                      </a:r>
                      <a:r>
                        <a:rPr lang="it-IT" sz="1000" b="0" i="0" u="none" strike="noStrike" kern="1200" baseline="0" dirty="0" err="1">
                          <a:solidFill>
                            <a:schemeClr val="dk1"/>
                          </a:solidFill>
                          <a:latin typeface="+mn-lt"/>
                          <a:ea typeface="+mn-ea"/>
                          <a:cs typeface="+mn-cs"/>
                        </a:rPr>
                        <a:t>Obesity</a:t>
                      </a:r>
                      <a:r>
                        <a:rPr lang="it-IT" sz="1000" b="0" i="0" u="none" strike="noStrike" kern="1200" baseline="0" dirty="0">
                          <a:solidFill>
                            <a:schemeClr val="dk1"/>
                          </a:solidFill>
                          <a:latin typeface="+mn-lt"/>
                          <a:ea typeface="+mn-ea"/>
                          <a:cs typeface="+mn-cs"/>
                        </a:rPr>
                        <a:t> Surgery 2023</a:t>
                      </a:r>
                      <a:endParaRPr lang="it-IT" sz="1000" b="1"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kern="1200" dirty="0">
                          <a:solidFill>
                            <a:schemeClr val="dk1"/>
                          </a:solidFill>
                          <a:effectLst/>
                          <a:latin typeface="+mn-lt"/>
                          <a:ea typeface="+mn-ea"/>
                          <a:cs typeface="+mn-cs"/>
                        </a:rPr>
                        <a:t>Effects of very low calorie diets on liver size and weight loss in the preoperative period of bariatric surgery: a systematic review. </a:t>
                      </a:r>
                      <a:r>
                        <a:rPr lang="it-IT" sz="1000" b="0" i="0" kern="1200" dirty="0">
                          <a:solidFill>
                            <a:schemeClr val="dk1"/>
                          </a:solidFill>
                          <a:effectLst/>
                          <a:latin typeface="+mn-lt"/>
                          <a:ea typeface="+mn-ea"/>
                          <a:cs typeface="+mn-cs"/>
                        </a:rPr>
                        <a:t>Mariana </a:t>
                      </a:r>
                      <a:r>
                        <a:rPr lang="it-IT" sz="1000" b="0" i="0" kern="1200" dirty="0" err="1">
                          <a:solidFill>
                            <a:schemeClr val="dk1"/>
                          </a:solidFill>
                          <a:effectLst/>
                          <a:latin typeface="+mn-lt"/>
                          <a:ea typeface="+mn-ea"/>
                          <a:cs typeface="+mn-cs"/>
                        </a:rPr>
                        <a:t>Holderbaum</a:t>
                      </a:r>
                      <a:r>
                        <a:rPr lang="it-IT" sz="1000" b="0" i="0" kern="1200" dirty="0">
                          <a:solidFill>
                            <a:schemeClr val="dk1"/>
                          </a:solidFill>
                          <a:effectLst/>
                          <a:latin typeface="+mn-lt"/>
                          <a:ea typeface="+mn-ea"/>
                          <a:cs typeface="+mn-cs"/>
                        </a:rPr>
                        <a:t> et 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mn-lt"/>
                          <a:ea typeface="+mn-ea"/>
                          <a:cs typeface="+mn-cs"/>
                        </a:rPr>
                        <a:t>Surgery for Obesity and Related Diseases 2018</a:t>
                      </a:r>
                      <a:endParaRPr lang="en-US" sz="1000" b="1"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100" dirty="0"/>
                    </a:p>
                  </a:txBody>
                  <a:tcPr/>
                </a:tc>
                <a:tc>
                  <a:txBody>
                    <a:bodyPr/>
                    <a:lstStyle/>
                    <a:p>
                      <a:r>
                        <a:rPr lang="it-IT" sz="1100" b="1" i="0" u="none" strike="noStrike" kern="1200" baseline="0" dirty="0" err="1">
                          <a:solidFill>
                            <a:schemeClr val="dk1"/>
                          </a:solidFill>
                          <a:latin typeface="+mn-lt"/>
                          <a:ea typeface="+mn-ea"/>
                          <a:cs typeface="+mn-cs"/>
                        </a:rPr>
                        <a:t>Preoperative</a:t>
                      </a:r>
                      <a:r>
                        <a:rPr lang="it-IT" sz="1100" b="1" i="0" u="none" strike="noStrike" kern="1200" baseline="0" dirty="0">
                          <a:solidFill>
                            <a:schemeClr val="dk1"/>
                          </a:solidFill>
                          <a:latin typeface="+mn-lt"/>
                          <a:ea typeface="+mn-ea"/>
                          <a:cs typeface="+mn-cs"/>
                        </a:rPr>
                        <a:t> </a:t>
                      </a:r>
                      <a:r>
                        <a:rPr lang="it-IT" sz="1100" b="1" i="0" u="none" strike="noStrike" kern="1200" baseline="0" dirty="0" err="1">
                          <a:solidFill>
                            <a:schemeClr val="dk1"/>
                          </a:solidFill>
                          <a:latin typeface="+mn-lt"/>
                          <a:ea typeface="+mn-ea"/>
                          <a:cs typeface="+mn-cs"/>
                        </a:rPr>
                        <a:t>diets</a:t>
                      </a:r>
                      <a:r>
                        <a:rPr lang="it-IT" sz="1100" b="1" i="0" u="none" strike="noStrike" kern="1200" baseline="0" dirty="0">
                          <a:solidFill>
                            <a:schemeClr val="dk1"/>
                          </a:solidFill>
                          <a:latin typeface="+mn-lt"/>
                          <a:ea typeface="+mn-ea"/>
                          <a:cs typeface="+mn-cs"/>
                        </a:rPr>
                        <a:t>: LCD, VLCD, and commercial</a:t>
                      </a:r>
                    </a:p>
                    <a:p>
                      <a:r>
                        <a:rPr lang="it-IT" sz="1100" b="1" i="0" u="none" strike="noStrike" kern="1200" baseline="0" dirty="0" err="1">
                          <a:solidFill>
                            <a:schemeClr val="dk1"/>
                          </a:solidFill>
                          <a:latin typeface="+mn-lt"/>
                          <a:ea typeface="+mn-ea"/>
                          <a:cs typeface="+mn-cs"/>
                        </a:rPr>
                        <a:t>Supplements</a:t>
                      </a:r>
                      <a:r>
                        <a:rPr lang="it-IT" sz="1100" b="1" i="0" u="none" strike="noStrike" kern="1200" baseline="0" dirty="0">
                          <a:solidFill>
                            <a:schemeClr val="dk1"/>
                          </a:solidFill>
                          <a:latin typeface="+mn-lt"/>
                          <a:ea typeface="+mn-ea"/>
                          <a:cs typeface="+mn-cs"/>
                        </a:rPr>
                        <a:t>. </a:t>
                      </a:r>
                      <a:r>
                        <a:rPr lang="it-IT" sz="1000" b="0" i="0" u="none" strike="noStrike" kern="1200" baseline="0" dirty="0" err="1">
                          <a:solidFill>
                            <a:schemeClr val="dk1"/>
                          </a:solidFill>
                          <a:latin typeface="+mn-lt"/>
                          <a:ea typeface="+mn-ea"/>
                          <a:cs typeface="+mn-cs"/>
                        </a:rPr>
                        <a:t>Sonsoles</a:t>
                      </a:r>
                      <a:r>
                        <a:rPr lang="it-IT" sz="1000" b="0" i="0" u="none" strike="noStrike" kern="1200" baseline="0" dirty="0">
                          <a:solidFill>
                            <a:schemeClr val="dk1"/>
                          </a:solidFill>
                          <a:latin typeface="+mn-lt"/>
                          <a:ea typeface="+mn-ea"/>
                          <a:cs typeface="+mn-cs"/>
                        </a:rPr>
                        <a:t> Gutierrez Medina et al. </a:t>
                      </a:r>
                      <a:r>
                        <a:rPr lang="it-IT" sz="1000" b="0" i="0" u="none" strike="noStrike" kern="1200" baseline="0" dirty="0" err="1">
                          <a:solidFill>
                            <a:schemeClr val="dk1"/>
                          </a:solidFill>
                          <a:latin typeface="+mn-lt"/>
                          <a:ea typeface="+mn-ea"/>
                          <a:cs typeface="+mn-cs"/>
                        </a:rPr>
                        <a:t>Nutrition</a:t>
                      </a:r>
                      <a:r>
                        <a:rPr lang="it-IT" sz="1000" b="0" i="0" u="none" strike="noStrike" kern="1200" baseline="0" dirty="0">
                          <a:solidFill>
                            <a:schemeClr val="dk1"/>
                          </a:solidFill>
                          <a:latin typeface="+mn-lt"/>
                          <a:ea typeface="+mn-ea"/>
                          <a:cs typeface="+mn-cs"/>
                        </a:rPr>
                        <a:t> and </a:t>
                      </a:r>
                      <a:r>
                        <a:rPr lang="it-IT" sz="1000" b="0" i="0" u="none" strike="noStrike" kern="1200" baseline="0" dirty="0" err="1">
                          <a:solidFill>
                            <a:schemeClr val="dk1"/>
                          </a:solidFill>
                          <a:latin typeface="+mn-lt"/>
                          <a:ea typeface="+mn-ea"/>
                          <a:cs typeface="+mn-cs"/>
                        </a:rPr>
                        <a:t>Bariatric</a:t>
                      </a:r>
                      <a:r>
                        <a:rPr lang="it-IT" sz="1000" b="0" i="0" u="none" strike="noStrike" kern="1200" baseline="0" dirty="0">
                          <a:solidFill>
                            <a:schemeClr val="dk1"/>
                          </a:solidFill>
                          <a:latin typeface="+mn-lt"/>
                          <a:ea typeface="+mn-ea"/>
                          <a:cs typeface="+mn-cs"/>
                        </a:rPr>
                        <a:t> Surgery. </a:t>
                      </a:r>
                      <a:r>
                        <a:rPr lang="it-IT" sz="1000" b="0" i="0" u="none" strike="noStrike" kern="1200" baseline="0" dirty="0" err="1">
                          <a:solidFill>
                            <a:schemeClr val="dk1"/>
                          </a:solidFill>
                          <a:latin typeface="+mn-lt"/>
                          <a:ea typeface="+mn-ea"/>
                          <a:cs typeface="+mn-cs"/>
                        </a:rPr>
                        <a:t>Chapter</a:t>
                      </a:r>
                      <a:r>
                        <a:rPr lang="it-IT" sz="1000" b="0" i="0" u="none" strike="noStrike" kern="1200" baseline="0" dirty="0">
                          <a:solidFill>
                            <a:schemeClr val="dk1"/>
                          </a:solidFill>
                          <a:latin typeface="+mn-lt"/>
                          <a:ea typeface="+mn-ea"/>
                          <a:cs typeface="+mn-cs"/>
                        </a:rPr>
                        <a:t> 3 2021</a:t>
                      </a:r>
                      <a:endParaRPr lang="it-IT" sz="1000" b="1" kern="1200" dirty="0">
                        <a:solidFill>
                          <a:srgbClr val="221E1F"/>
                        </a:solidFill>
                        <a:effectLst/>
                        <a:latin typeface="Calibri" panose="020F0502020204030204" pitchFamily="34" charset="0"/>
                        <a:ea typeface="Calibri" panose="020F0502020204030204" pitchFamily="34" charset="0"/>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b="1" i="0" kern="1200" dirty="0" err="1">
                          <a:solidFill>
                            <a:schemeClr val="dk1"/>
                          </a:solidFill>
                          <a:effectLst/>
                          <a:latin typeface="+mn-lt"/>
                          <a:ea typeface="+mn-ea"/>
                          <a:cs typeface="+mn-cs"/>
                        </a:rPr>
                        <a:t>Nutritional</a:t>
                      </a:r>
                      <a:r>
                        <a:rPr lang="it-IT" sz="1100" b="1" i="0" kern="1200" dirty="0">
                          <a:solidFill>
                            <a:schemeClr val="dk1"/>
                          </a:solidFill>
                          <a:effectLst/>
                          <a:latin typeface="+mn-lt"/>
                          <a:ea typeface="+mn-ea"/>
                          <a:cs typeface="+mn-cs"/>
                        </a:rPr>
                        <a:t> </a:t>
                      </a:r>
                      <a:r>
                        <a:rPr lang="it-IT" sz="1100" b="1" i="0" kern="1200" dirty="0" err="1">
                          <a:solidFill>
                            <a:schemeClr val="dk1"/>
                          </a:solidFill>
                          <a:effectLst/>
                          <a:latin typeface="+mn-lt"/>
                          <a:ea typeface="+mn-ea"/>
                          <a:cs typeface="+mn-cs"/>
                        </a:rPr>
                        <a:t>Recommendations</a:t>
                      </a:r>
                      <a:r>
                        <a:rPr lang="it-IT" sz="1100" b="1" i="0" kern="1200" dirty="0">
                          <a:solidFill>
                            <a:schemeClr val="dk1"/>
                          </a:solidFill>
                          <a:effectLst/>
                          <a:latin typeface="+mn-lt"/>
                          <a:ea typeface="+mn-ea"/>
                          <a:cs typeface="+mn-cs"/>
                        </a:rPr>
                        <a:t> for </a:t>
                      </a:r>
                      <a:r>
                        <a:rPr lang="it-IT" sz="1100" b="1" i="0" kern="1200" dirty="0" err="1">
                          <a:solidFill>
                            <a:schemeClr val="dk1"/>
                          </a:solidFill>
                          <a:effectLst/>
                          <a:latin typeface="+mn-lt"/>
                          <a:ea typeface="+mn-ea"/>
                          <a:cs typeface="+mn-cs"/>
                        </a:rPr>
                        <a:t>Adult</a:t>
                      </a:r>
                      <a:r>
                        <a:rPr lang="it-IT" sz="1100" b="1" i="0" kern="1200" dirty="0">
                          <a:solidFill>
                            <a:schemeClr val="dk1"/>
                          </a:solidFill>
                          <a:effectLst/>
                          <a:latin typeface="+mn-lt"/>
                          <a:ea typeface="+mn-ea"/>
                          <a:cs typeface="+mn-cs"/>
                        </a:rPr>
                        <a:t> </a:t>
                      </a:r>
                      <a:r>
                        <a:rPr lang="it-IT" sz="1100" b="1" i="0" kern="1200" dirty="0" err="1">
                          <a:solidFill>
                            <a:schemeClr val="dk1"/>
                          </a:solidFill>
                          <a:effectLst/>
                          <a:latin typeface="+mn-lt"/>
                          <a:ea typeface="+mn-ea"/>
                          <a:cs typeface="+mn-cs"/>
                        </a:rPr>
                        <a:t>Bariatric</a:t>
                      </a:r>
                      <a:r>
                        <a:rPr lang="it-IT" sz="1100" b="1" i="0" kern="1200" dirty="0">
                          <a:solidFill>
                            <a:schemeClr val="dk1"/>
                          </a:solidFill>
                          <a:effectLst/>
                          <a:latin typeface="+mn-lt"/>
                          <a:ea typeface="+mn-ea"/>
                          <a:cs typeface="+mn-cs"/>
                        </a:rPr>
                        <a:t> Surgery </a:t>
                      </a:r>
                      <a:r>
                        <a:rPr lang="it-IT" sz="1100" b="1" i="0" kern="1200" dirty="0" err="1">
                          <a:solidFill>
                            <a:schemeClr val="dk1"/>
                          </a:solidFill>
                          <a:effectLst/>
                          <a:latin typeface="+mn-lt"/>
                          <a:ea typeface="+mn-ea"/>
                          <a:cs typeface="+mn-cs"/>
                        </a:rPr>
                        <a:t>Patients</a:t>
                      </a:r>
                      <a:r>
                        <a:rPr lang="it-IT" sz="1100" b="1" i="0" kern="1200" dirty="0">
                          <a:solidFill>
                            <a:schemeClr val="dk1"/>
                          </a:solidFill>
                          <a:effectLst/>
                          <a:latin typeface="+mn-lt"/>
                          <a:ea typeface="+mn-ea"/>
                          <a:cs typeface="+mn-cs"/>
                        </a:rPr>
                        <a:t>: Clinical Practice. </a:t>
                      </a:r>
                      <a:r>
                        <a:rPr lang="it-IT" sz="1000" b="0" i="0" u="none" strike="noStrike" kern="1200" baseline="0" dirty="0">
                          <a:solidFill>
                            <a:schemeClr val="dk1"/>
                          </a:solidFill>
                          <a:latin typeface="+mn-lt"/>
                          <a:ea typeface="+mn-ea"/>
                          <a:cs typeface="+mn-cs"/>
                        </a:rPr>
                        <a:t>REVIEW. </a:t>
                      </a:r>
                      <a:r>
                        <a:rPr lang="it-IT" sz="1000" b="0" i="0" u="none" strike="noStrike" kern="1200" baseline="0" dirty="0" err="1">
                          <a:solidFill>
                            <a:schemeClr val="dk1"/>
                          </a:solidFill>
                          <a:latin typeface="+mn-lt"/>
                          <a:ea typeface="+mn-ea"/>
                          <a:cs typeface="+mn-cs"/>
                        </a:rPr>
                        <a:t>Shiri</a:t>
                      </a:r>
                      <a:r>
                        <a:rPr lang="it-IT" sz="1000" b="0" i="0" u="none" strike="noStrike" kern="1200" baseline="0" dirty="0">
                          <a:solidFill>
                            <a:schemeClr val="dk1"/>
                          </a:solidFill>
                          <a:latin typeface="+mn-lt"/>
                          <a:ea typeface="+mn-ea"/>
                          <a:cs typeface="+mn-cs"/>
                        </a:rPr>
                        <a:t> </a:t>
                      </a:r>
                      <a:r>
                        <a:rPr lang="it-IT" sz="1000" b="0" i="0" u="none" strike="noStrike" kern="1200" baseline="0" dirty="0" err="1">
                          <a:solidFill>
                            <a:schemeClr val="dk1"/>
                          </a:solidFill>
                          <a:latin typeface="+mn-lt"/>
                          <a:ea typeface="+mn-ea"/>
                          <a:cs typeface="+mn-cs"/>
                        </a:rPr>
                        <a:t>Sherf</a:t>
                      </a:r>
                      <a:r>
                        <a:rPr lang="it-IT" sz="1000" b="0" i="0" u="none" strike="noStrike" kern="1200" baseline="0" dirty="0">
                          <a:solidFill>
                            <a:schemeClr val="dk1"/>
                          </a:solidFill>
                          <a:latin typeface="+mn-lt"/>
                          <a:ea typeface="+mn-ea"/>
                          <a:cs typeface="+mn-cs"/>
                        </a:rPr>
                        <a:t> Dagan et al. American Society for </a:t>
                      </a:r>
                      <a:r>
                        <a:rPr lang="it-IT" sz="1000" b="0" i="0" u="none" strike="noStrike" kern="1200" baseline="0" dirty="0" err="1">
                          <a:solidFill>
                            <a:schemeClr val="dk1"/>
                          </a:solidFill>
                          <a:latin typeface="+mn-lt"/>
                          <a:ea typeface="+mn-ea"/>
                          <a:cs typeface="+mn-cs"/>
                        </a:rPr>
                        <a:t>Nutrition</a:t>
                      </a:r>
                      <a:r>
                        <a:rPr lang="it-IT" sz="1000" b="0" i="0" u="none" strike="noStrike" kern="1200" baseline="0" dirty="0">
                          <a:solidFill>
                            <a:schemeClr val="dk1"/>
                          </a:solidFill>
                          <a:latin typeface="+mn-lt"/>
                          <a:ea typeface="+mn-ea"/>
                          <a:cs typeface="+mn-cs"/>
                        </a:rPr>
                        <a:t> 2017</a:t>
                      </a:r>
                    </a:p>
                    <a:p>
                      <a:endParaRPr lang="it-IT" dirty="0"/>
                    </a:p>
                  </a:txBody>
                  <a:tcPr/>
                </a:tc>
                <a:extLst>
                  <a:ext uri="{0D108BD9-81ED-4DB2-BD59-A6C34878D82A}">
                    <a16:rowId xmlns="" xmlns:a16="http://schemas.microsoft.com/office/drawing/2014/main" val="1825082372"/>
                  </a:ext>
                </a:extLst>
              </a:tr>
              <a:tr h="4806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b="1" i="0" u="none" strike="noStrike" kern="1200" baseline="0" dirty="0">
                          <a:solidFill>
                            <a:schemeClr val="dk1"/>
                          </a:solidFill>
                          <a:latin typeface="+mn-lt"/>
                          <a:ea typeface="+mn-ea"/>
                          <a:cs typeface="+mn-cs"/>
                        </a:rPr>
                        <a:t>Calo ponderale </a:t>
                      </a:r>
                      <a:r>
                        <a:rPr lang="it-IT" sz="1000" b="1" i="0" u="none" strike="noStrike" kern="1200" baseline="0" dirty="0" err="1">
                          <a:solidFill>
                            <a:schemeClr val="dk1"/>
                          </a:solidFill>
                          <a:latin typeface="+mn-lt"/>
                          <a:ea typeface="+mn-ea"/>
                          <a:cs typeface="+mn-cs"/>
                        </a:rPr>
                        <a:t>pre</a:t>
                      </a:r>
                      <a:r>
                        <a:rPr lang="it-IT" sz="1000" b="1" i="0" u="none" strike="noStrike" kern="1200" baseline="0" dirty="0">
                          <a:solidFill>
                            <a:schemeClr val="dk1"/>
                          </a:solidFill>
                          <a:latin typeface="+mn-lt"/>
                          <a:ea typeface="+mn-ea"/>
                          <a:cs typeface="+mn-cs"/>
                        </a:rPr>
                        <a:t> intervento e sue metodologie</a:t>
                      </a:r>
                      <a:r>
                        <a:rPr lang="it-IT" sz="1000" b="0" i="0" u="none" strike="noStrike" kern="1200" baseline="0" dirty="0">
                          <a:solidFill>
                            <a:schemeClr val="dk1"/>
                          </a:solidFill>
                          <a:latin typeface="+mn-lt"/>
                          <a:ea typeface="+mn-ea"/>
                          <a:cs typeface="+mn-cs"/>
                        </a:rPr>
                        <a:t>	</a:t>
                      </a:r>
                    </a:p>
                    <a:p>
                      <a:endParaRPr lang="it-IT"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0" u="none" strike="noStrike" kern="1200" baseline="0" dirty="0">
                          <a:solidFill>
                            <a:schemeClr val="dk1"/>
                          </a:solidFill>
                          <a:latin typeface="+mn-lt"/>
                          <a:ea typeface="+mn-ea"/>
                          <a:cs typeface="+mn-cs"/>
                        </a:rPr>
                        <a:t>	</a:t>
                      </a:r>
                    </a:p>
                    <a:p>
                      <a:endParaRPr lang="it-IT"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0" i="0" u="none" strike="noStrike" kern="1200" baseline="0" dirty="0">
                          <a:solidFill>
                            <a:schemeClr val="dk1"/>
                          </a:solidFill>
                          <a:latin typeface="+mn-lt"/>
                          <a:ea typeface="+mn-ea"/>
                          <a:cs typeface="+mn-cs"/>
                        </a:rPr>
                        <a:t>	</a:t>
                      </a:r>
                    </a:p>
                    <a:p>
                      <a:endParaRPr lang="it-IT" sz="1000" dirty="0"/>
                    </a:p>
                  </a:txBody>
                  <a:tcPr/>
                </a:tc>
                <a:tc>
                  <a:txBody>
                    <a:bodyPr/>
                    <a:lstStyle/>
                    <a:p>
                      <a:r>
                        <a:rPr lang="it-IT" sz="900" b="0" i="0" u="none" strike="noStrike" kern="1200" baseline="0" dirty="0">
                          <a:solidFill>
                            <a:schemeClr val="dk1"/>
                          </a:solidFill>
                          <a:latin typeface="+mn-lt"/>
                          <a:ea typeface="+mn-ea"/>
                          <a:cs typeface="+mn-cs"/>
                        </a:rPr>
                        <a:t>Le diete ipocaloriche preoperatorie possono aiutare a ridurre alcuni complicanze associate alla chirurgia bariatrica. Le LCD e le VLCD sono legate a diversi benefici: maggiore sensibilità insulinica, migliore profilo glucidico e lipidico. Le VLCD e le  VLCKD producono una riduzione epatica già dopo 2 settimane. Le VLCKD possono indurre stato catabolico e maggiore stress ossidativo con ripercussioni negative sull’esito dell’intervento. Inoltre il protocollo ERABS prevede un carico di glucosio </a:t>
                      </a:r>
                      <a:r>
                        <a:rPr lang="it-IT" sz="900" b="0" i="0" u="none" strike="noStrike" kern="1200" baseline="0" dirty="0" err="1">
                          <a:solidFill>
                            <a:schemeClr val="dk1"/>
                          </a:solidFill>
                          <a:latin typeface="+mn-lt"/>
                          <a:ea typeface="+mn-ea"/>
                          <a:cs typeface="+mn-cs"/>
                        </a:rPr>
                        <a:t>prechirurgico</a:t>
                      </a:r>
                      <a:r>
                        <a:rPr lang="it-IT" sz="900" b="0" i="0" u="none" strike="noStrike" kern="1200" baseline="0" dirty="0">
                          <a:solidFill>
                            <a:schemeClr val="dk1"/>
                          </a:solidFill>
                          <a:latin typeface="+mn-lt"/>
                          <a:ea typeface="+mn-ea"/>
                          <a:cs typeface="+mn-cs"/>
                        </a:rPr>
                        <a:t> per ridurre lo stress.  Non esistono linee guida o consenso adeguati in merito. Si è valutato l’</a:t>
                      </a:r>
                      <a:r>
                        <a:rPr lang="it-IT" sz="900" b="0" i="0" u="none" strike="noStrike" kern="1200" baseline="0" dirty="0" err="1">
                          <a:solidFill>
                            <a:schemeClr val="dk1"/>
                          </a:solidFill>
                          <a:latin typeface="+mn-lt"/>
                          <a:ea typeface="+mn-ea"/>
                          <a:cs typeface="+mn-cs"/>
                        </a:rPr>
                        <a:t>iImpatto</a:t>
                      </a:r>
                      <a:r>
                        <a:rPr lang="it-IT" sz="900" b="0" i="0" u="none" strike="noStrike" kern="1200" baseline="0" dirty="0">
                          <a:solidFill>
                            <a:schemeClr val="dk1"/>
                          </a:solidFill>
                          <a:latin typeface="+mn-lt"/>
                          <a:ea typeface="+mn-ea"/>
                          <a:cs typeface="+mn-cs"/>
                        </a:rPr>
                        <a:t> delle LCD, delle VLCD e delle VLCKD sulla perdita di peso, BMI, durata dell’intervento (OT) e degenza ospedaliera (HS). Sono stati analizzati 17 articoli che hanno evidenziato che con le VLCKD si è attenuta una maggiore perdita di peso e riduzione BMI. A causa</a:t>
                      </a:r>
                    </a:p>
                    <a:p>
                      <a:pPr marL="0" algn="l" defTabSz="914400" rtl="0" eaLnBrk="1" latinLnBrk="0" hangingPunct="1"/>
                      <a:r>
                        <a:rPr lang="it-IT" sz="900" b="0" i="0" u="none" strike="noStrike" kern="1200" baseline="0" dirty="0">
                          <a:solidFill>
                            <a:schemeClr val="dk1"/>
                          </a:solidFill>
                          <a:latin typeface="+mn-lt"/>
                          <a:ea typeface="+mn-ea"/>
                          <a:cs typeface="+mn-cs"/>
                        </a:rPr>
                        <a:t>dei dati insufficienti, non è stato possibile determinare l’impatto di queste diete su OT e HS. L'LCD (800-1200 kcal/die con 50-130 g di CHO die, 1-1.5 g di </a:t>
                      </a:r>
                      <a:r>
                        <a:rPr lang="it-IT" sz="900" b="0" i="0" u="none" strike="noStrike" kern="1200" baseline="0" dirty="0" err="1">
                          <a:solidFill>
                            <a:schemeClr val="dk1"/>
                          </a:solidFill>
                          <a:latin typeface="+mn-lt"/>
                          <a:ea typeface="+mn-ea"/>
                          <a:cs typeface="+mn-cs"/>
                        </a:rPr>
                        <a:t>pt</a:t>
                      </a:r>
                      <a:r>
                        <a:rPr lang="it-IT" sz="900" b="0" i="0" u="none" strike="noStrike" kern="1200" baseline="0" dirty="0">
                          <a:solidFill>
                            <a:schemeClr val="dk1"/>
                          </a:solidFill>
                          <a:latin typeface="+mn-lt"/>
                          <a:ea typeface="+mn-ea"/>
                          <a:cs typeface="+mn-cs"/>
                        </a:rPr>
                        <a:t>/kg di peso corporeo) è principalmente raccomandata nei pazienti</a:t>
                      </a:r>
                    </a:p>
                    <a:p>
                      <a:r>
                        <a:rPr lang="it-IT" sz="900" b="0" i="0" u="none" strike="noStrike" kern="1200" baseline="0" dirty="0">
                          <a:solidFill>
                            <a:schemeClr val="dk1"/>
                          </a:solidFill>
                          <a:latin typeface="+mn-lt"/>
                          <a:ea typeface="+mn-ea"/>
                          <a:cs typeface="+mn-cs"/>
                        </a:rPr>
                        <a:t>Diabetici. Nei pz con BMI ≥ a 50 è indicata l’VLCD (600-800 kcal/die con 20-50 g di CHO die e 70-120 g di </a:t>
                      </a:r>
                      <a:r>
                        <a:rPr lang="it-IT" sz="900" b="0" i="0" u="none" strike="noStrike" kern="1200" baseline="0" dirty="0" err="1">
                          <a:solidFill>
                            <a:schemeClr val="dk1"/>
                          </a:solidFill>
                          <a:latin typeface="+mn-lt"/>
                          <a:ea typeface="+mn-ea"/>
                          <a:cs typeface="+mn-cs"/>
                        </a:rPr>
                        <a:t>pt</a:t>
                      </a:r>
                      <a:r>
                        <a:rPr lang="it-IT" sz="900" b="0" i="0" u="none" strike="noStrike" kern="1200" baseline="0" dirty="0">
                          <a:solidFill>
                            <a:schemeClr val="dk1"/>
                          </a:solidFill>
                          <a:latin typeface="+mn-lt"/>
                          <a:ea typeface="+mn-ea"/>
                          <a:cs typeface="+mn-cs"/>
                        </a:rPr>
                        <a:t> die) che determina un più rapido calo ponderale e impatto sulla riduzione del volume epatico, è importante monitorare</a:t>
                      </a:r>
                    </a:p>
                    <a:p>
                      <a:r>
                        <a:rPr lang="it-IT" sz="900" b="0" i="0" u="none" strike="noStrike" kern="1200" baseline="0" dirty="0">
                          <a:solidFill>
                            <a:schemeClr val="dk1"/>
                          </a:solidFill>
                          <a:latin typeface="+mn-lt"/>
                          <a:ea typeface="+mn-ea"/>
                          <a:cs typeface="+mn-cs"/>
                        </a:rPr>
                        <a:t>l'assunzione di proteine a causa della perdita di massa magra. Sono necessari ulteriori studi interventistici per determinare la dieta preoperatoria ideale che consenta di ottenere una perdita di peso ottimale, compliance del paziente, tolleranza, valutazione degli esiti chirurgici.</a:t>
                      </a:r>
                      <a:endParaRPr lang="it-IT" sz="900" dirty="0"/>
                    </a:p>
                  </a:txBody>
                  <a:tcPr/>
                </a:tc>
                <a:tc>
                  <a:txBody>
                    <a:bodyPr/>
                    <a:lstStyle/>
                    <a:p>
                      <a:r>
                        <a:rPr lang="it-IT" sz="900" b="0" i="0" kern="1200" dirty="0">
                          <a:solidFill>
                            <a:schemeClr val="dk1"/>
                          </a:solidFill>
                          <a:effectLst/>
                          <a:latin typeface="+mn-lt"/>
                          <a:ea typeface="+mn-ea"/>
                          <a:cs typeface="+mn-cs"/>
                        </a:rPr>
                        <a:t>Questa review  (3 trial clinici randomizzati e 6 studi osservazionali su un tot di 849 pz) ha  valutato gli effetti delle diete VLCD (400-800 kcal die) sulle dimensioni del fegato, sulla perdita di peso e sui rischi chirurgici. Durata del trattamento dietetico da 10 gg a 63 gg, sia con alimenti che con preparati formula. I risultati hanno mostrato che il trattamento con VLCD ha portato a una significativa perdita di peso e riduzione delle dimensioni del fegato. Tuttavia, non è stato osservato un impatto significativo sulle complicanze chirurgiche </a:t>
                      </a:r>
                      <a:r>
                        <a:rPr lang="it-IT" sz="900" b="0" i="0" kern="1200" dirty="0" err="1">
                          <a:solidFill>
                            <a:schemeClr val="dk1"/>
                          </a:solidFill>
                          <a:effectLst/>
                          <a:latin typeface="+mn-lt"/>
                          <a:ea typeface="+mn-ea"/>
                          <a:cs typeface="+mn-cs"/>
                        </a:rPr>
                        <a:t>perioperatorie</a:t>
                      </a:r>
                      <a:r>
                        <a:rPr lang="it-IT" sz="900" b="0" i="0" kern="1200" dirty="0">
                          <a:solidFill>
                            <a:schemeClr val="dk1"/>
                          </a:solidFill>
                          <a:effectLst/>
                          <a:latin typeface="+mn-lt"/>
                          <a:ea typeface="+mn-ea"/>
                          <a:cs typeface="+mn-cs"/>
                        </a:rPr>
                        <a:t> ed inoltre la perdita di peso e la diminuzione delle dimensioni del fegato non erano correlate a una maggiore restrizione calorica. Si evidenzia la necessità di standardizzare le caratteristiche dietetiche e approfondire l'effetto delle VLCD sui rischi chirurgici.</a:t>
                      </a:r>
                      <a:endParaRPr lang="it-IT" sz="900" b="0" i="0" u="none" strike="noStrike" kern="1200" baseline="0" dirty="0">
                        <a:solidFill>
                          <a:schemeClr val="dk1"/>
                        </a:solidFill>
                        <a:latin typeface="+mn-lt"/>
                        <a:ea typeface="+mn-ea"/>
                        <a:cs typeface="+mn-cs"/>
                      </a:endParaRPr>
                    </a:p>
                  </a:txBody>
                  <a:tcPr/>
                </a:tc>
                <a:tc>
                  <a:txBody>
                    <a:bodyPr/>
                    <a:lstStyle/>
                    <a:p>
                      <a:r>
                        <a:rPr lang="it-IT" sz="900" b="0" i="0" u="none" strike="noStrike" kern="1200" baseline="0" dirty="0">
                          <a:solidFill>
                            <a:schemeClr val="dk1"/>
                          </a:solidFill>
                          <a:latin typeface="+mn-lt"/>
                          <a:ea typeface="+mn-ea"/>
                          <a:cs typeface="+mn-cs"/>
                        </a:rPr>
                        <a:t>Diete LCD (&gt;1200 kcal/die con 12-20 kcal/kg di peso ideale/die, diete VLCD (800-1200 kcal/die con &lt;12 kcal/kg di peso ideale/giorno; 0,8 -1,5 g/kg di peso ideale di </a:t>
                      </a:r>
                      <a:r>
                        <a:rPr lang="it-IT" sz="900" b="0" i="0" u="none" strike="noStrike" kern="1200" baseline="0" dirty="0" err="1">
                          <a:solidFill>
                            <a:schemeClr val="dk1"/>
                          </a:solidFill>
                          <a:latin typeface="+mn-lt"/>
                          <a:ea typeface="+mn-ea"/>
                          <a:cs typeface="+mn-cs"/>
                        </a:rPr>
                        <a:t>pt</a:t>
                      </a:r>
                      <a:r>
                        <a:rPr lang="it-IT" sz="900" b="0" i="0" u="none" strike="noStrike" kern="1200" baseline="0" dirty="0">
                          <a:solidFill>
                            <a:schemeClr val="dk1"/>
                          </a:solidFill>
                          <a:latin typeface="+mn-lt"/>
                          <a:ea typeface="+mn-ea"/>
                          <a:cs typeface="+mn-cs"/>
                        </a:rPr>
                        <a:t> ad alto valore biologico). La letteratura </a:t>
                      </a:r>
                      <a:r>
                        <a:rPr lang="it-IT" sz="900" b="0" i="0" u="none" strike="noStrike" kern="1200" baseline="0" dirty="0" err="1">
                          <a:solidFill>
                            <a:schemeClr val="dk1"/>
                          </a:solidFill>
                          <a:latin typeface="+mn-lt"/>
                          <a:ea typeface="+mn-ea"/>
                          <a:cs typeface="+mn-cs"/>
                        </a:rPr>
                        <a:t>scientificasulle</a:t>
                      </a:r>
                      <a:r>
                        <a:rPr lang="it-IT" sz="900" b="0" i="0" u="none" strike="noStrike" kern="1200" baseline="0" dirty="0">
                          <a:solidFill>
                            <a:schemeClr val="dk1"/>
                          </a:solidFill>
                          <a:latin typeface="+mn-lt"/>
                          <a:ea typeface="+mn-ea"/>
                          <a:cs typeface="+mn-cs"/>
                        </a:rPr>
                        <a:t> diete VLCD e LCD prima della chirurgia bariatrica descrive: in alcuni studi non c’era differenza sulla riduzione epatica tra  LCD e VLCD. La perdita di peso preoperatoria si comportava come un fattore protettivo nei pz con un BMI elevato (50). La Società Spagnola di chirurgia bariatrica nelle sue raccomandazioni per la pratica clinica include la necessità di perdita di peso preoperatoria per i suoi benefici nel ridurre il volume del fegato e nel migliorare le comorbidità associate, come il diabete o i apnee notturne. Inoltre, le procedure</a:t>
                      </a:r>
                    </a:p>
                    <a:p>
                      <a:r>
                        <a:rPr lang="it-IT" sz="900" b="0" i="0" u="none" strike="noStrike" kern="1200" baseline="0" dirty="0">
                          <a:solidFill>
                            <a:schemeClr val="dk1"/>
                          </a:solidFill>
                          <a:latin typeface="+mn-lt"/>
                          <a:ea typeface="+mn-ea"/>
                          <a:cs typeface="+mn-cs"/>
                        </a:rPr>
                        <a:t>cliniche raccomandate della stessa società, evidenziano i benefici della perdita di peso preoperatoria con VLCD (da 2 e 6 settimane) e LCD (da 6 e 12 settimane).</a:t>
                      </a:r>
                    </a:p>
                  </a:txBody>
                  <a:tcPr/>
                </a:tc>
                <a:tc>
                  <a:txBody>
                    <a:bodyPr/>
                    <a:lstStyle/>
                    <a:p>
                      <a:pPr marL="0" algn="l" defTabSz="914400" rtl="0" eaLnBrk="1" latinLnBrk="0" hangingPunct="1"/>
                      <a:r>
                        <a:rPr lang="it-IT" sz="900" b="0" i="0" u="none" strike="noStrike" kern="1200" baseline="0" dirty="0">
                          <a:solidFill>
                            <a:schemeClr val="dk1"/>
                          </a:solidFill>
                          <a:latin typeface="+mn-lt"/>
                          <a:ea typeface="+mn-ea"/>
                          <a:cs typeface="+mn-cs"/>
                        </a:rPr>
                        <a:t>Ad oggi, non esiste consenso riguardo la durata raccomandata</a:t>
                      </a:r>
                    </a:p>
                    <a:p>
                      <a:pPr marL="0" algn="l" defTabSz="914400" rtl="0" eaLnBrk="1" latinLnBrk="0" hangingPunct="1"/>
                      <a:r>
                        <a:rPr lang="it-IT" sz="900" b="0" i="0" u="none" strike="noStrike" kern="1200" baseline="0" dirty="0">
                          <a:solidFill>
                            <a:schemeClr val="dk1"/>
                          </a:solidFill>
                          <a:latin typeface="+mn-lt"/>
                          <a:ea typeface="+mn-ea"/>
                          <a:cs typeface="+mn-cs"/>
                        </a:rPr>
                        <a:t>della dieta preoperatoria e alla sua composizione in macronutrienti. La dieta a basso contenuto di CHO si è dimostrata più efficace di una dieta a basso</a:t>
                      </a:r>
                    </a:p>
                    <a:p>
                      <a:pPr marL="0" algn="l" defTabSz="914400" rtl="0" eaLnBrk="1" latinLnBrk="0" hangingPunct="1"/>
                      <a:r>
                        <a:rPr lang="it-IT" sz="900" b="0" i="0" u="none" strike="noStrike" kern="1200" baseline="0" dirty="0">
                          <a:solidFill>
                            <a:schemeClr val="dk1"/>
                          </a:solidFill>
                          <a:latin typeface="+mn-lt"/>
                          <a:ea typeface="+mn-ea"/>
                          <a:cs typeface="+mn-cs"/>
                        </a:rPr>
                        <a:t>contenuto di grassi per quanto riguarda la perdita di peso a breve termine, il miglioramento della sensibilità all’insulina e la riduzione delle concentrazioni di lipidi. La dieta VLCD (450-800 kcal/die) e correlata ad una maggiore perdita di peso e riduzione del volume epatico, ma può indurre uno stato catabolico potenzialmente dannoso per il recupero postintervento. La durata massima di una dieta ipocalorica dovrebbe essere di massimo 3 mesi per mantenere elevata l’aderenza del paziente.</a:t>
                      </a:r>
                    </a:p>
                    <a:p>
                      <a:pPr marL="0" algn="l" defTabSz="914400" rtl="0" eaLnBrk="1" latinLnBrk="0" hangingPunct="1"/>
                      <a:r>
                        <a:rPr lang="it-IT" sz="900" b="0" i="0" u="none" strike="noStrike" kern="1200" baseline="0" dirty="0">
                          <a:solidFill>
                            <a:schemeClr val="dk1"/>
                          </a:solidFill>
                          <a:latin typeface="+mn-lt"/>
                          <a:ea typeface="+mn-ea"/>
                          <a:cs typeface="+mn-cs"/>
                        </a:rPr>
                        <a:t>La dieta va personalizzata. Per ridurre il volume epatico e il grasso viscerale possono bastare da 2 a 6 settimane di dieta VLCD.</a:t>
                      </a:r>
                    </a:p>
                    <a:p>
                      <a:endParaRPr lang="it-IT" sz="900" dirty="0"/>
                    </a:p>
                  </a:txBody>
                  <a:tcPr/>
                </a:tc>
                <a:extLst>
                  <a:ext uri="{0D108BD9-81ED-4DB2-BD59-A6C34878D82A}">
                    <a16:rowId xmlns="" xmlns:a16="http://schemas.microsoft.com/office/drawing/2014/main" val="3207209519"/>
                  </a:ext>
                </a:extLst>
              </a:tr>
            </a:tbl>
          </a:graphicData>
        </a:graphic>
      </p:graphicFrame>
    </p:spTree>
    <p:extLst>
      <p:ext uri="{BB962C8B-B14F-4D97-AF65-F5344CB8AC3E}">
        <p14:creationId xmlns="" xmlns:p14="http://schemas.microsoft.com/office/powerpoint/2010/main" val="109814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0508"/>
            <a:ext cx="12192000" cy="578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a:t>IL PREOPERATORIO BARIATRICO NEL PAZIENTE CANDIDATO A TRAPIANTO</a:t>
            </a:r>
          </a:p>
        </p:txBody>
      </p:sp>
      <p:sp>
        <p:nvSpPr>
          <p:cNvPr id="4" name="Rettangolo 3"/>
          <p:cNvSpPr/>
          <p:nvPr/>
        </p:nvSpPr>
        <p:spPr>
          <a:xfrm>
            <a:off x="7764087" y="6110427"/>
            <a:ext cx="1991909"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2">
            <a:extLst>
              <a:ext uri="{FF2B5EF4-FFF2-40B4-BE49-F238E27FC236}">
                <a16:creationId xmlns:a16="http://schemas.microsoft.com/office/drawing/2014/main" xmlns="" id="{1D130116-E4B8-5CFD-AF79-FAC5E09DF9EE}"/>
              </a:ext>
            </a:extLst>
          </p:cNvPr>
          <p:cNvPicPr>
            <a:picLocks noChangeAspect="1" noChangeArrowheads="1"/>
          </p:cNvPicPr>
          <p:nvPr/>
        </p:nvPicPr>
        <p:blipFill>
          <a:blip r:embed="rId2"/>
          <a:srcRect/>
          <a:stretch>
            <a:fillRect/>
          </a:stretch>
        </p:blipFill>
        <p:spPr bwMode="auto">
          <a:xfrm>
            <a:off x="4934938" y="1870193"/>
            <a:ext cx="2322123" cy="1802370"/>
          </a:xfrm>
          <a:prstGeom prst="rect">
            <a:avLst/>
          </a:prstGeom>
          <a:noFill/>
          <a:ln w="9525">
            <a:noFill/>
            <a:miter lim="800000"/>
            <a:headEnd/>
            <a:tailEnd/>
          </a:ln>
          <a:effectLst/>
        </p:spPr>
      </p:pic>
      <p:pic>
        <p:nvPicPr>
          <p:cNvPr id="11" name="Picture 8">
            <a:extLst>
              <a:ext uri="{FF2B5EF4-FFF2-40B4-BE49-F238E27FC236}">
                <a16:creationId xmlns:a16="http://schemas.microsoft.com/office/drawing/2014/main" xmlns="" id="{20858837-93CD-6256-2A35-126A70B2E7AC}"/>
              </a:ext>
            </a:extLst>
          </p:cNvPr>
          <p:cNvPicPr>
            <a:picLocks noChangeAspect="1"/>
          </p:cNvPicPr>
          <p:nvPr/>
        </p:nvPicPr>
        <p:blipFill>
          <a:blip r:embed="rId3"/>
          <a:stretch>
            <a:fillRect/>
          </a:stretch>
        </p:blipFill>
        <p:spPr>
          <a:xfrm>
            <a:off x="3067050" y="4503151"/>
            <a:ext cx="6057900" cy="733425"/>
          </a:xfrm>
          <a:prstGeom prst="rect">
            <a:avLst/>
          </a:prstGeom>
        </p:spPr>
      </p:pic>
      <p:pic>
        <p:nvPicPr>
          <p:cNvPr id="12" name="Picture 11">
            <a:extLst>
              <a:ext uri="{FF2B5EF4-FFF2-40B4-BE49-F238E27FC236}">
                <a16:creationId xmlns:a16="http://schemas.microsoft.com/office/drawing/2014/main" xmlns="" id="{AB68D4D4-B295-D66A-1D11-206FFEA4496E}"/>
              </a:ext>
            </a:extLst>
          </p:cNvPr>
          <p:cNvPicPr>
            <a:picLocks noChangeAspect="1"/>
          </p:cNvPicPr>
          <p:nvPr/>
        </p:nvPicPr>
        <p:blipFill>
          <a:blip r:embed="rId4"/>
          <a:stretch>
            <a:fillRect/>
          </a:stretch>
        </p:blipFill>
        <p:spPr>
          <a:xfrm>
            <a:off x="3100098" y="4097180"/>
            <a:ext cx="6010275" cy="4000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0508"/>
            <a:ext cx="12192000" cy="578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a:t>IL PREOPERATORIO BARIATRICO NEL PAZIENTE CANDIDATO A TRAPIANTO</a:t>
            </a:r>
          </a:p>
        </p:txBody>
      </p:sp>
      <p:sp>
        <p:nvSpPr>
          <p:cNvPr id="7" name="CasellaDiTesto 6"/>
          <p:cNvSpPr txBox="1"/>
          <p:nvPr/>
        </p:nvSpPr>
        <p:spPr>
          <a:xfrm>
            <a:off x="2500165" y="1061881"/>
            <a:ext cx="6784511" cy="2585323"/>
          </a:xfrm>
          <a:prstGeom prst="rect">
            <a:avLst/>
          </a:prstGeom>
          <a:solidFill>
            <a:schemeClr val="bg2"/>
          </a:solidFill>
        </p:spPr>
        <p:txBody>
          <a:bodyPr wrap="square" rtlCol="0">
            <a:spAutoFit/>
          </a:bodyPr>
          <a:lstStyle/>
          <a:p>
            <a:pPr marL="285750" indent="-285750">
              <a:buFont typeface="Wingdings" panose="05000000000000000000" pitchFamily="2" charset="2"/>
              <a:buChar char="Ø"/>
            </a:pPr>
            <a:r>
              <a:rPr lang="it-IT" dirty="0">
                <a:solidFill>
                  <a:srgbClr val="002060"/>
                </a:solidFill>
              </a:rPr>
              <a:t>Attenta valutazione dello </a:t>
            </a:r>
            <a:r>
              <a:rPr lang="it-IT" b="1" dirty="0">
                <a:solidFill>
                  <a:srgbClr val="002060"/>
                </a:solidFill>
              </a:rPr>
              <a:t>stato nutrizionale</a:t>
            </a:r>
            <a:r>
              <a:rPr lang="it-IT" dirty="0">
                <a:solidFill>
                  <a:srgbClr val="002060"/>
                </a:solidFill>
              </a:rPr>
              <a:t>, presenza di </a:t>
            </a:r>
            <a:r>
              <a:rPr lang="it-IT" b="1" dirty="0" err="1">
                <a:solidFill>
                  <a:srgbClr val="002060"/>
                </a:solidFill>
              </a:rPr>
              <a:t>sarcopenia</a:t>
            </a:r>
            <a:endParaRPr lang="it-IT" b="1" dirty="0">
              <a:solidFill>
                <a:srgbClr val="002060"/>
              </a:solidFill>
            </a:endParaRP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b="1" dirty="0">
                <a:solidFill>
                  <a:srgbClr val="002060"/>
                </a:solidFill>
              </a:rPr>
              <a:t>Ottimizzare lo stato nutrizionale, </a:t>
            </a:r>
            <a:r>
              <a:rPr lang="it-IT" dirty="0">
                <a:solidFill>
                  <a:srgbClr val="002060"/>
                </a:solidFill>
              </a:rPr>
              <a:t>migliorare la qualità degli alimenti in particolare delle proteine</a:t>
            </a:r>
          </a:p>
          <a:p>
            <a:pPr marL="285750" indent="-285750">
              <a:buFont typeface="Wingdings" panose="05000000000000000000" pitchFamily="2" charset="2"/>
              <a:buChar char="Ø"/>
            </a:pPr>
            <a:endParaRPr lang="it-IT" dirty="0">
              <a:solidFill>
                <a:srgbClr val="002060"/>
              </a:solidFill>
            </a:endParaRPr>
          </a:p>
          <a:p>
            <a:pPr marL="285750" indent="-285750">
              <a:buFont typeface="Wingdings" panose="05000000000000000000" pitchFamily="2" charset="2"/>
              <a:buChar char="Ø"/>
            </a:pPr>
            <a:r>
              <a:rPr lang="it-IT" dirty="0">
                <a:solidFill>
                  <a:srgbClr val="002060"/>
                </a:solidFill>
              </a:rPr>
              <a:t>Il calo ponderale preoperatorio può essere consigliato ma il bilancio energetico negativo non deve peggiorare lo stato nutrizionale</a:t>
            </a:r>
          </a:p>
          <a:p>
            <a:pPr marL="285750" indent="-285750">
              <a:buFont typeface="Wingdings" panose="05000000000000000000" pitchFamily="2" charset="2"/>
              <a:buChar char="Ø"/>
            </a:pPr>
            <a:endParaRPr lang="it-IT" dirty="0">
              <a:solidFill>
                <a:srgbClr val="002060"/>
              </a:solidFill>
            </a:endParaRPr>
          </a:p>
          <a:p>
            <a:pPr marL="285750" indent="-285750">
              <a:buFont typeface="Wingdings" panose="05000000000000000000" pitchFamily="2" charset="2"/>
              <a:buChar char="Ø"/>
            </a:pPr>
            <a:r>
              <a:rPr lang="it-IT" dirty="0">
                <a:solidFill>
                  <a:srgbClr val="002060"/>
                </a:solidFill>
              </a:rPr>
              <a:t>Non ci sono evidenze per il ricorso a VLCKD </a:t>
            </a:r>
          </a:p>
        </p:txBody>
      </p:sp>
      <p:pic>
        <p:nvPicPr>
          <p:cNvPr id="8" name="Picture 2"/>
          <p:cNvPicPr>
            <a:picLocks noChangeAspect="1" noChangeArrowheads="1"/>
          </p:cNvPicPr>
          <p:nvPr/>
        </p:nvPicPr>
        <p:blipFill>
          <a:blip r:embed="rId2" cstate="print"/>
          <a:srcRect/>
          <a:stretch>
            <a:fillRect/>
          </a:stretch>
        </p:blipFill>
        <p:spPr bwMode="auto">
          <a:xfrm>
            <a:off x="8019412" y="4195255"/>
            <a:ext cx="3573426" cy="1187646"/>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5117" y="4116770"/>
            <a:ext cx="3616037" cy="1347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85117" y="5643702"/>
            <a:ext cx="3019425" cy="933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878921" y="5835101"/>
            <a:ext cx="4313079"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0015582" y="6093173"/>
            <a:ext cx="1991909"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6" cstate="print"/>
          <a:stretch>
            <a:fillRect/>
          </a:stretch>
        </p:blipFill>
        <p:spPr>
          <a:xfrm>
            <a:off x="4703885" y="4298514"/>
            <a:ext cx="2822330" cy="255948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1247"/>
            <a:ext cx="12192000" cy="74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a:t>IL PREOPERATORIO BARIATRICO NEL PAZIENTE CANDIDATO A TRAPIANTO</a:t>
            </a:r>
          </a:p>
        </p:txBody>
      </p:sp>
      <p:pic>
        <p:nvPicPr>
          <p:cNvPr id="44034" name="Picture 2"/>
          <p:cNvPicPr>
            <a:picLocks noChangeAspect="1" noChangeArrowheads="1"/>
          </p:cNvPicPr>
          <p:nvPr/>
        </p:nvPicPr>
        <p:blipFill>
          <a:blip r:embed="rId2"/>
          <a:srcRect/>
          <a:stretch>
            <a:fillRect/>
          </a:stretch>
        </p:blipFill>
        <p:spPr bwMode="auto">
          <a:xfrm>
            <a:off x="6857633" y="3286816"/>
            <a:ext cx="4955718" cy="1470431"/>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a:srcRect/>
          <a:stretch>
            <a:fillRect/>
          </a:stretch>
        </p:blipFill>
        <p:spPr bwMode="auto">
          <a:xfrm>
            <a:off x="6857633" y="4956537"/>
            <a:ext cx="4955718" cy="1396852"/>
          </a:xfrm>
          <a:prstGeom prst="rect">
            <a:avLst/>
          </a:prstGeom>
          <a:noFill/>
          <a:ln w="9525">
            <a:noFill/>
            <a:miter lim="800000"/>
            <a:headEnd/>
            <a:tailEnd/>
          </a:ln>
          <a:effectLst/>
        </p:spPr>
      </p:pic>
      <p:pic>
        <p:nvPicPr>
          <p:cNvPr id="44036" name="Picture 4"/>
          <p:cNvPicPr>
            <a:picLocks noChangeAspect="1" noChangeArrowheads="1"/>
          </p:cNvPicPr>
          <p:nvPr/>
        </p:nvPicPr>
        <p:blipFill>
          <a:blip r:embed="rId4"/>
          <a:srcRect/>
          <a:stretch>
            <a:fillRect/>
          </a:stretch>
        </p:blipFill>
        <p:spPr bwMode="auto">
          <a:xfrm>
            <a:off x="6857633" y="1453643"/>
            <a:ext cx="4955718" cy="1708638"/>
          </a:xfrm>
          <a:prstGeom prst="rect">
            <a:avLst/>
          </a:prstGeom>
          <a:noFill/>
          <a:ln w="9525">
            <a:noFill/>
            <a:miter lim="800000"/>
            <a:headEnd/>
            <a:tailEnd/>
          </a:ln>
          <a:effectLst/>
        </p:spPr>
      </p:pic>
      <p:sp>
        <p:nvSpPr>
          <p:cNvPr id="7" name="CasellaDiTesto 6"/>
          <p:cNvSpPr txBox="1"/>
          <p:nvPr/>
        </p:nvSpPr>
        <p:spPr>
          <a:xfrm>
            <a:off x="237725" y="4123426"/>
            <a:ext cx="6049107" cy="2215991"/>
          </a:xfrm>
          <a:prstGeom prst="rect">
            <a:avLst/>
          </a:prstGeom>
          <a:noFill/>
          <a:ln w="28575">
            <a:solidFill>
              <a:schemeClr val="accent3"/>
            </a:solidFill>
          </a:ln>
        </p:spPr>
        <p:txBody>
          <a:bodyPr wrap="square" rtlCol="0">
            <a:spAutoFit/>
          </a:bodyPr>
          <a:lstStyle/>
          <a:p>
            <a:pPr algn="ctr"/>
            <a:r>
              <a:rPr lang="it-IT" b="1" dirty="0">
                <a:solidFill>
                  <a:srgbClr val="002060"/>
                </a:solidFill>
              </a:rPr>
              <a:t>Paziente candidato a trapianto di fegato</a:t>
            </a:r>
          </a:p>
          <a:p>
            <a:endParaRPr lang="it-IT" sz="1000" b="1" dirty="0">
              <a:solidFill>
                <a:srgbClr val="002060"/>
              </a:solidFill>
            </a:endParaRPr>
          </a:p>
          <a:p>
            <a:pPr marL="285750" indent="-285750">
              <a:buFont typeface="Wingdings" panose="05000000000000000000" pitchFamily="2" charset="2"/>
              <a:buChar char="Ø"/>
            </a:pPr>
            <a:r>
              <a:rPr lang="it-IT" dirty="0">
                <a:solidFill>
                  <a:srgbClr val="002060"/>
                </a:solidFill>
              </a:rPr>
              <a:t>Regime dietetico </a:t>
            </a:r>
            <a:r>
              <a:rPr lang="it-IT" dirty="0" err="1">
                <a:solidFill>
                  <a:srgbClr val="002060"/>
                </a:solidFill>
              </a:rPr>
              <a:t>pre</a:t>
            </a:r>
            <a:r>
              <a:rPr lang="it-IT" dirty="0">
                <a:solidFill>
                  <a:srgbClr val="002060"/>
                </a:solidFill>
              </a:rPr>
              <a:t> chirurgia bariatrica moderatamente </a:t>
            </a:r>
            <a:r>
              <a:rPr lang="it-IT" dirty="0" smtClean="0">
                <a:solidFill>
                  <a:srgbClr val="002060"/>
                </a:solidFill>
              </a:rPr>
              <a:t>ipocalorico: Kcal </a:t>
            </a:r>
            <a:r>
              <a:rPr lang="it-IT" dirty="0" smtClean="0">
                <a:solidFill>
                  <a:srgbClr val="002060"/>
                </a:solidFill>
              </a:rPr>
              <a:t>25/kg </a:t>
            </a:r>
            <a:r>
              <a:rPr lang="it-IT" dirty="0" err="1" smtClean="0">
                <a:solidFill>
                  <a:srgbClr val="002060"/>
                </a:solidFill>
              </a:rPr>
              <a:t>die</a:t>
            </a:r>
            <a:r>
              <a:rPr lang="it-IT" dirty="0" smtClean="0">
                <a:solidFill>
                  <a:srgbClr val="002060"/>
                </a:solidFill>
              </a:rPr>
              <a:t> </a:t>
            </a:r>
            <a:endParaRPr lang="it-IT" dirty="0">
              <a:solidFill>
                <a:srgbClr val="002060"/>
              </a:solidFill>
            </a:endParaRPr>
          </a:p>
          <a:p>
            <a:pPr marL="171450" indent="-171450">
              <a:buFont typeface="Wingdings" panose="05000000000000000000" pitchFamily="2" charset="2"/>
              <a:buChar char="Ø"/>
            </a:pPr>
            <a:endParaRPr lang="it-IT" sz="1000" dirty="0">
              <a:solidFill>
                <a:srgbClr val="002060"/>
              </a:solidFill>
            </a:endParaRPr>
          </a:p>
          <a:p>
            <a:pPr marL="285750" indent="-285750">
              <a:buFont typeface="Wingdings" panose="05000000000000000000" pitchFamily="2" charset="2"/>
              <a:buChar char="Ø"/>
            </a:pPr>
            <a:r>
              <a:rPr lang="it-IT" dirty="0">
                <a:solidFill>
                  <a:srgbClr val="002060"/>
                </a:solidFill>
              </a:rPr>
              <a:t>Deplezione proteica da </a:t>
            </a:r>
            <a:r>
              <a:rPr lang="it-IT" dirty="0" smtClean="0">
                <a:solidFill>
                  <a:srgbClr val="002060"/>
                </a:solidFill>
              </a:rPr>
              <a:t>correggere</a:t>
            </a:r>
            <a:endParaRPr lang="it-IT" dirty="0">
              <a:solidFill>
                <a:srgbClr val="002060"/>
              </a:solidFill>
            </a:endParaRPr>
          </a:p>
          <a:p>
            <a:pPr marL="171450" indent="-171450">
              <a:buFont typeface="Wingdings" panose="05000000000000000000" pitchFamily="2" charset="2"/>
              <a:buChar char="Ø"/>
            </a:pPr>
            <a:endParaRPr lang="it-IT" sz="1000" dirty="0">
              <a:solidFill>
                <a:srgbClr val="002060"/>
              </a:solidFill>
            </a:endParaRPr>
          </a:p>
          <a:p>
            <a:pPr marL="285750" indent="-285750">
              <a:buFont typeface="Wingdings" panose="05000000000000000000" pitchFamily="2" charset="2"/>
              <a:buChar char="Ø"/>
            </a:pPr>
            <a:r>
              <a:rPr lang="it-IT" dirty="0">
                <a:solidFill>
                  <a:srgbClr val="002060"/>
                </a:solidFill>
              </a:rPr>
              <a:t>Ottimizzare lo stato </a:t>
            </a:r>
            <a:r>
              <a:rPr lang="it-IT" dirty="0" smtClean="0">
                <a:solidFill>
                  <a:srgbClr val="002060"/>
                </a:solidFill>
              </a:rPr>
              <a:t>nutrizionale, correggere eventuali  carenze vitaminiche (gruppo B!)</a:t>
            </a:r>
            <a:endParaRPr lang="it-IT" sz="1000" dirty="0">
              <a:solidFill>
                <a:srgbClr val="002060"/>
              </a:solidFill>
            </a:endParaRPr>
          </a:p>
        </p:txBody>
      </p:sp>
      <p:sp>
        <p:nvSpPr>
          <p:cNvPr id="8" name="CasellaDiTesto 7"/>
          <p:cNvSpPr txBox="1"/>
          <p:nvPr/>
        </p:nvSpPr>
        <p:spPr>
          <a:xfrm>
            <a:off x="254978" y="1453643"/>
            <a:ext cx="6049108" cy="2215991"/>
          </a:xfrm>
          <a:prstGeom prst="rect">
            <a:avLst/>
          </a:prstGeom>
          <a:noFill/>
          <a:ln w="28575">
            <a:solidFill>
              <a:schemeClr val="accent2"/>
            </a:solidFill>
          </a:ln>
        </p:spPr>
        <p:txBody>
          <a:bodyPr wrap="square" rtlCol="0">
            <a:spAutoFit/>
          </a:bodyPr>
          <a:lstStyle/>
          <a:p>
            <a:pPr algn="ctr"/>
            <a:r>
              <a:rPr lang="it-IT" b="1" dirty="0">
                <a:solidFill>
                  <a:srgbClr val="002060"/>
                </a:solidFill>
              </a:rPr>
              <a:t>Paziente  candidato a trapianto renale</a:t>
            </a:r>
          </a:p>
          <a:p>
            <a:pPr algn="ctr"/>
            <a:endParaRPr lang="it-IT" sz="1000" dirty="0">
              <a:solidFill>
                <a:srgbClr val="002060"/>
              </a:solidFill>
            </a:endParaRPr>
          </a:p>
          <a:p>
            <a:pPr marL="285750" indent="-285750">
              <a:buFont typeface="Wingdings" panose="05000000000000000000" pitchFamily="2" charset="2"/>
              <a:buChar char="Ø"/>
            </a:pPr>
            <a:r>
              <a:rPr lang="it-IT" dirty="0">
                <a:solidFill>
                  <a:srgbClr val="002060"/>
                </a:solidFill>
              </a:rPr>
              <a:t>non raccomandato in BMI &gt;40</a:t>
            </a:r>
          </a:p>
          <a:p>
            <a:pPr marL="285750" indent="-285750">
              <a:buFont typeface="Wingdings" panose="05000000000000000000" pitchFamily="2" charset="2"/>
              <a:buChar char="Ø"/>
            </a:pPr>
            <a:endParaRPr lang="it-IT" sz="1000" dirty="0">
              <a:solidFill>
                <a:srgbClr val="002060"/>
              </a:solidFill>
            </a:endParaRPr>
          </a:p>
          <a:p>
            <a:pPr marL="285750" indent="-285750">
              <a:buFont typeface="Wingdings" panose="05000000000000000000" pitchFamily="2" charset="2"/>
              <a:buChar char="Ø"/>
            </a:pPr>
            <a:r>
              <a:rPr lang="it-IT" dirty="0">
                <a:solidFill>
                  <a:srgbClr val="002060"/>
                </a:solidFill>
              </a:rPr>
              <a:t>Nella </a:t>
            </a:r>
            <a:r>
              <a:rPr lang="it-IT" dirty="0">
                <a:solidFill>
                  <a:srgbClr val="003773"/>
                </a:solidFill>
              </a:rPr>
              <a:t>preparazione alla </a:t>
            </a:r>
            <a:r>
              <a:rPr lang="it-IT" dirty="0">
                <a:solidFill>
                  <a:srgbClr val="002060"/>
                </a:solidFill>
              </a:rPr>
              <a:t>chirurgia </a:t>
            </a:r>
            <a:r>
              <a:rPr lang="it-IT" dirty="0" err="1">
                <a:solidFill>
                  <a:srgbClr val="002060"/>
                </a:solidFill>
              </a:rPr>
              <a:t>bariatrica</a:t>
            </a:r>
            <a:r>
              <a:rPr lang="it-IT" dirty="0">
                <a:solidFill>
                  <a:srgbClr val="002060"/>
                </a:solidFill>
              </a:rPr>
              <a:t> indicazione a un regime moderatamente ipocalorico che tenga conto delle alterazioni metaboliche della malattia renale</a:t>
            </a:r>
          </a:p>
          <a:p>
            <a:pPr marL="285750" indent="-285750">
              <a:buFont typeface="Wingdings" panose="05000000000000000000" pitchFamily="2" charset="2"/>
              <a:buChar char="Ø"/>
            </a:pPr>
            <a:endParaRPr lang="it-IT" sz="1000" dirty="0">
              <a:solidFill>
                <a:srgbClr val="002060"/>
              </a:solidFill>
            </a:endParaRPr>
          </a:p>
          <a:p>
            <a:pPr marL="285750" indent="-285750">
              <a:buFont typeface="Wingdings" panose="05000000000000000000" pitchFamily="2" charset="2"/>
              <a:buChar char="Ø"/>
            </a:pPr>
            <a:r>
              <a:rPr lang="it-IT" dirty="0">
                <a:solidFill>
                  <a:srgbClr val="002060"/>
                </a:solidFill>
              </a:rPr>
              <a:t>Kcal 25/kg P dialisi 1-1.2 g/kg die </a:t>
            </a:r>
            <a:r>
              <a:rPr lang="it-IT" dirty="0" err="1">
                <a:solidFill>
                  <a:srgbClr val="002060"/>
                </a:solidFill>
              </a:rPr>
              <a:t>predialisi</a:t>
            </a:r>
            <a:r>
              <a:rPr lang="it-IT" dirty="0">
                <a:solidFill>
                  <a:srgbClr val="002060"/>
                </a:solidFill>
              </a:rPr>
              <a:t> 0.6-0.8 g/kg die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458"/>
            <a:ext cx="12192000" cy="980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a:t>IL PREOPERATORIO: RIABILITAZIONE </a:t>
            </a:r>
            <a:r>
              <a:rPr lang="it-IT" sz="2500" b="1" dirty="0" smtClean="0"/>
              <a:t>NUTRIZIONALE MULTIDISCIPLINARE</a:t>
            </a:r>
          </a:p>
          <a:p>
            <a:pPr algn="ctr"/>
            <a:r>
              <a:rPr lang="it-IT" sz="2500" b="1" dirty="0" smtClean="0"/>
              <a:t>COUNSELING </a:t>
            </a:r>
            <a:endParaRPr lang="it-IT" sz="2500" b="1" dirty="0"/>
          </a:p>
        </p:txBody>
      </p:sp>
      <p:sp>
        <p:nvSpPr>
          <p:cNvPr id="4" name="CasellaDiTesto 3">
            <a:extLst>
              <a:ext uri="{FF2B5EF4-FFF2-40B4-BE49-F238E27FC236}">
                <a16:creationId xmlns="" xmlns:a16="http://schemas.microsoft.com/office/drawing/2014/main" id="{0201345D-542B-89FF-4141-F2D18A520F80}"/>
              </a:ext>
            </a:extLst>
          </p:cNvPr>
          <p:cNvSpPr txBox="1"/>
          <p:nvPr/>
        </p:nvSpPr>
        <p:spPr>
          <a:xfrm>
            <a:off x="144049" y="1347636"/>
            <a:ext cx="11918515" cy="523220"/>
          </a:xfrm>
          <a:prstGeom prst="rect">
            <a:avLst/>
          </a:prstGeom>
          <a:noFill/>
        </p:spPr>
        <p:txBody>
          <a:bodyPr wrap="square">
            <a:spAutoFit/>
          </a:bodyPr>
          <a:lstStyle/>
          <a:p>
            <a:r>
              <a:rPr lang="en-US" sz="1800" b="0" i="0" u="none" strike="noStrike" baseline="0" dirty="0">
                <a:solidFill>
                  <a:srgbClr val="003773"/>
                </a:solidFill>
              </a:rPr>
              <a:t>Preoperative dietitian consultation should be considered for patients </a:t>
            </a:r>
            <a:r>
              <a:rPr lang="it-IT" sz="1800" b="0" i="0" u="none" strike="noStrike" baseline="0" dirty="0" err="1">
                <a:solidFill>
                  <a:srgbClr val="003773"/>
                </a:solidFill>
              </a:rPr>
              <a:t>undergoing</a:t>
            </a:r>
            <a:r>
              <a:rPr lang="it-IT" sz="1800" b="0" i="0" u="none" strike="noStrike" baseline="0" dirty="0">
                <a:solidFill>
                  <a:srgbClr val="003773"/>
                </a:solidFill>
              </a:rPr>
              <a:t> </a:t>
            </a:r>
            <a:r>
              <a:rPr lang="it-IT" sz="1800" b="0" i="0" u="none" strike="noStrike" baseline="0" dirty="0" err="1">
                <a:solidFill>
                  <a:srgbClr val="003773"/>
                </a:solidFill>
              </a:rPr>
              <a:t>bariatric</a:t>
            </a:r>
            <a:r>
              <a:rPr lang="it-IT" sz="1800" b="0" i="0" u="none" strike="noStrike" baseline="0" dirty="0">
                <a:solidFill>
                  <a:srgbClr val="003773"/>
                </a:solidFill>
              </a:rPr>
              <a:t> surgery.</a:t>
            </a:r>
            <a:r>
              <a:rPr lang="it-IT" dirty="0">
                <a:solidFill>
                  <a:srgbClr val="003773"/>
                </a:solidFill>
              </a:rPr>
              <a:t> Strong</a:t>
            </a:r>
            <a:r>
              <a:rPr lang="it-IT" i="1" dirty="0">
                <a:solidFill>
                  <a:srgbClr val="003773"/>
                </a:solidFill>
              </a:rPr>
              <a:t> </a:t>
            </a:r>
            <a:r>
              <a:rPr lang="it-IT" dirty="0" err="1">
                <a:solidFill>
                  <a:srgbClr val="003773"/>
                </a:solidFill>
              </a:rPr>
              <a:t>recommendation</a:t>
            </a:r>
            <a:r>
              <a:rPr lang="it-IT" dirty="0">
                <a:solidFill>
                  <a:srgbClr val="003773"/>
                </a:solidFill>
              </a:rPr>
              <a:t>.</a:t>
            </a:r>
            <a:r>
              <a:rPr lang="it-IT" sz="1800" b="0" i="0" u="none" strike="noStrike" baseline="0" dirty="0">
                <a:solidFill>
                  <a:srgbClr val="003773"/>
                </a:solidFill>
              </a:rPr>
              <a:t> </a:t>
            </a:r>
          </a:p>
          <a:p>
            <a:r>
              <a:rPr lang="en-US" sz="1000" b="0" i="0" u="none" strike="noStrike" baseline="0" dirty="0">
                <a:solidFill>
                  <a:srgbClr val="003773"/>
                </a:solidFill>
              </a:rPr>
              <a:t>Clinical practice guidelines of the European Association for Endoscopic Surgery (EAES) on bariatric surgery: update 2020 endorsed by IFSO‑EC, </a:t>
            </a:r>
            <a:r>
              <a:rPr lang="it-IT" sz="1000" b="0" i="0" u="none" strike="noStrike" baseline="0" dirty="0">
                <a:solidFill>
                  <a:srgbClr val="003773"/>
                </a:solidFill>
              </a:rPr>
              <a:t>EASO and ESPCOP</a:t>
            </a:r>
            <a:endParaRPr lang="it-IT" sz="1000" dirty="0">
              <a:solidFill>
                <a:srgbClr val="003773"/>
              </a:solidFill>
            </a:endParaRPr>
          </a:p>
        </p:txBody>
      </p:sp>
      <p:sp>
        <p:nvSpPr>
          <p:cNvPr id="10" name="CasellaDiTesto 9">
            <a:extLst>
              <a:ext uri="{FF2B5EF4-FFF2-40B4-BE49-F238E27FC236}">
                <a16:creationId xmlns="" xmlns:a16="http://schemas.microsoft.com/office/drawing/2014/main" id="{422B5F25-1EA6-1CC9-0C77-C646ADC64E64}"/>
              </a:ext>
            </a:extLst>
          </p:cNvPr>
          <p:cNvSpPr txBox="1"/>
          <p:nvPr/>
        </p:nvSpPr>
        <p:spPr>
          <a:xfrm>
            <a:off x="144049" y="2024753"/>
            <a:ext cx="11786992" cy="923330"/>
          </a:xfrm>
          <a:prstGeom prst="rect">
            <a:avLst/>
          </a:prstGeom>
          <a:noFill/>
        </p:spPr>
        <p:txBody>
          <a:bodyPr wrap="square">
            <a:spAutoFit/>
          </a:bodyPr>
          <a:lstStyle/>
          <a:p>
            <a:r>
              <a:rPr lang="en-US" sz="1800" b="0" i="0" u="none" strike="noStrike" baseline="0" dirty="0">
                <a:solidFill>
                  <a:srgbClr val="003773"/>
                </a:solidFill>
              </a:rPr>
              <a:t>All patients should undergo evaluation of their ability to incorporate nutritional and behavioral changes before and after any bariatric procedure </a:t>
            </a:r>
            <a:r>
              <a:rPr lang="en-US" sz="1800" b="1" i="0" u="none" strike="noStrike" baseline="0" dirty="0">
                <a:solidFill>
                  <a:srgbClr val="003773"/>
                </a:solidFill>
              </a:rPr>
              <a:t>(Grade C; BEL 3)</a:t>
            </a:r>
            <a:r>
              <a:rPr lang="en-US" sz="1800" b="0" i="0" u="none" strike="noStrike" baseline="0" dirty="0">
                <a:solidFill>
                  <a:srgbClr val="003773"/>
                </a:solidFill>
              </a:rPr>
              <a:t>. </a:t>
            </a:r>
            <a:r>
              <a:rPr lang="it-IT" sz="1000" dirty="0">
                <a:solidFill>
                  <a:srgbClr val="003773"/>
                </a:solidFill>
              </a:rPr>
              <a:t>AACE/TOS/ASMBS/OMA/ASA 2019 </a:t>
            </a:r>
            <a:r>
              <a:rPr lang="it-IT" sz="1000" dirty="0" err="1">
                <a:solidFill>
                  <a:srgbClr val="003773"/>
                </a:solidFill>
              </a:rPr>
              <a:t>Guidelines</a:t>
            </a:r>
            <a:r>
              <a:rPr lang="it-IT" sz="1000" dirty="0">
                <a:solidFill>
                  <a:srgbClr val="003773"/>
                </a:solidFill>
              </a:rPr>
              <a:t> </a:t>
            </a:r>
          </a:p>
          <a:p>
            <a:endParaRPr lang="it-IT" dirty="0"/>
          </a:p>
        </p:txBody>
      </p:sp>
      <p:sp>
        <p:nvSpPr>
          <p:cNvPr id="12" name="CasellaDiTesto 11">
            <a:extLst>
              <a:ext uri="{FF2B5EF4-FFF2-40B4-BE49-F238E27FC236}">
                <a16:creationId xmlns="" xmlns:a16="http://schemas.microsoft.com/office/drawing/2014/main" id="{3048D157-238F-6021-B350-275738D9F21C}"/>
              </a:ext>
            </a:extLst>
          </p:cNvPr>
          <p:cNvSpPr txBox="1"/>
          <p:nvPr/>
        </p:nvSpPr>
        <p:spPr>
          <a:xfrm>
            <a:off x="156574" y="2751261"/>
            <a:ext cx="11774466" cy="800219"/>
          </a:xfrm>
          <a:prstGeom prst="rect">
            <a:avLst/>
          </a:prstGeom>
          <a:noFill/>
        </p:spPr>
        <p:txBody>
          <a:bodyPr wrap="square">
            <a:spAutoFit/>
          </a:bodyPr>
          <a:lstStyle/>
          <a:p>
            <a:pPr algn="l"/>
            <a:r>
              <a:rPr lang="it-IT" dirty="0">
                <a:solidFill>
                  <a:srgbClr val="003773"/>
                </a:solidFill>
              </a:rPr>
              <a:t>Information, </a:t>
            </a:r>
            <a:r>
              <a:rPr lang="it-IT" dirty="0" err="1">
                <a:solidFill>
                  <a:srgbClr val="003773"/>
                </a:solidFill>
              </a:rPr>
              <a:t>education</a:t>
            </a:r>
            <a:r>
              <a:rPr lang="it-IT" dirty="0">
                <a:solidFill>
                  <a:srgbClr val="003773"/>
                </a:solidFill>
              </a:rPr>
              <a:t> and counselling: p</a:t>
            </a:r>
            <a:r>
              <a:rPr lang="en-US" dirty="0" err="1">
                <a:solidFill>
                  <a:srgbClr val="003773"/>
                </a:solidFill>
              </a:rPr>
              <a:t>reoperative</a:t>
            </a:r>
            <a:r>
              <a:rPr lang="en-US" dirty="0">
                <a:solidFill>
                  <a:srgbClr val="003773"/>
                </a:solidFill>
              </a:rPr>
              <a:t> information and education, adapted to the individual requirements, should be given to all patients. </a:t>
            </a:r>
            <a:r>
              <a:rPr lang="it-IT" dirty="0">
                <a:solidFill>
                  <a:srgbClr val="003773"/>
                </a:solidFill>
              </a:rPr>
              <a:t>Strong </a:t>
            </a:r>
            <a:r>
              <a:rPr lang="it-IT" dirty="0" err="1">
                <a:solidFill>
                  <a:srgbClr val="003773"/>
                </a:solidFill>
              </a:rPr>
              <a:t>recommendation</a:t>
            </a:r>
            <a:r>
              <a:rPr lang="it-IT" dirty="0">
                <a:solidFill>
                  <a:srgbClr val="003773"/>
                </a:solidFill>
              </a:rPr>
              <a:t>. </a:t>
            </a:r>
            <a:r>
              <a:rPr lang="en-US" sz="1000" dirty="0">
                <a:solidFill>
                  <a:srgbClr val="003773"/>
                </a:solidFill>
              </a:rPr>
              <a:t>Guidelines for Perioperative Care in Bariatric Surgery: Enhanced Recovery After Surgery (ERAS) Society Recommendations: </a:t>
            </a:r>
            <a:r>
              <a:rPr lang="it-IT" sz="1000" dirty="0">
                <a:solidFill>
                  <a:srgbClr val="003773"/>
                </a:solidFill>
              </a:rPr>
              <a:t>A 2021 Update</a:t>
            </a:r>
          </a:p>
        </p:txBody>
      </p:sp>
      <p:sp>
        <p:nvSpPr>
          <p:cNvPr id="14" name="CasellaDiTesto 13">
            <a:extLst>
              <a:ext uri="{FF2B5EF4-FFF2-40B4-BE49-F238E27FC236}">
                <a16:creationId xmlns="" xmlns:a16="http://schemas.microsoft.com/office/drawing/2014/main" id="{9BE244A3-F764-6440-15C7-7939B458FE49}"/>
              </a:ext>
            </a:extLst>
          </p:cNvPr>
          <p:cNvSpPr txBox="1"/>
          <p:nvPr/>
        </p:nvSpPr>
        <p:spPr>
          <a:xfrm>
            <a:off x="156575" y="3625941"/>
            <a:ext cx="11611628" cy="1354217"/>
          </a:xfrm>
          <a:prstGeom prst="rect">
            <a:avLst/>
          </a:prstGeom>
          <a:noFill/>
        </p:spPr>
        <p:txBody>
          <a:bodyPr wrap="square">
            <a:spAutoFit/>
          </a:bodyPr>
          <a:lstStyle/>
          <a:p>
            <a:r>
              <a:rPr lang="en-US" b="0" i="0" dirty="0">
                <a:solidFill>
                  <a:srgbClr val="003773"/>
                </a:solidFill>
                <a:effectLst/>
              </a:rPr>
              <a:t>Nutritional preparation and educational strategies should include an individualized preoperative weight-loss nutrition program, improvement of glycemic control, micronutrients deficiencies correction, eating and lifestyle habits adaptation, physical activity initiation, and strengthening knowledge on obesity and BS. </a:t>
            </a:r>
            <a:r>
              <a:rPr lang="en-US" sz="1000" b="0" i="0" dirty="0">
                <a:solidFill>
                  <a:srgbClr val="003773"/>
                </a:solidFill>
                <a:effectLst/>
                <a:ea typeface="Cambria" panose="02040503050406030204" pitchFamily="18" charset="0"/>
              </a:rPr>
              <a:t>Nutritional Assessment and Preparation for Adult Bariatric Surgery Candidates: Clinical Practice.</a:t>
            </a:r>
            <a:r>
              <a:rPr lang="it-IT" sz="1000" b="0" i="0" dirty="0">
                <a:solidFill>
                  <a:srgbClr val="003773"/>
                </a:solidFill>
                <a:effectLst/>
                <a:latin typeface="ElsevierSans"/>
              </a:rPr>
              <a:t> </a:t>
            </a:r>
            <a:r>
              <a:rPr lang="it-IT" sz="1000" b="0" i="0" dirty="0" err="1">
                <a:solidFill>
                  <a:srgbClr val="003773"/>
                </a:solidFill>
                <a:effectLst/>
                <a:latin typeface="ElsevierSans"/>
              </a:rPr>
              <a:t>Shiri</a:t>
            </a:r>
            <a:r>
              <a:rPr lang="it-IT" sz="1000" b="0" i="0" dirty="0">
                <a:solidFill>
                  <a:srgbClr val="003773"/>
                </a:solidFill>
                <a:effectLst/>
                <a:latin typeface="ElsevierSans"/>
              </a:rPr>
              <a:t> </a:t>
            </a:r>
            <a:r>
              <a:rPr lang="it-IT" sz="1000" b="0" i="0" dirty="0" err="1">
                <a:solidFill>
                  <a:srgbClr val="003773"/>
                </a:solidFill>
                <a:effectLst/>
                <a:latin typeface="ElsevierSans"/>
              </a:rPr>
              <a:t>Sherf</a:t>
            </a:r>
            <a:r>
              <a:rPr lang="it-IT" sz="1000" b="0" i="0" dirty="0">
                <a:solidFill>
                  <a:srgbClr val="003773"/>
                </a:solidFill>
                <a:effectLst/>
                <a:latin typeface="ElsevierSans"/>
              </a:rPr>
              <a:t>-Dagan et al. </a:t>
            </a:r>
            <a:r>
              <a:rPr lang="it-IT" sz="1000" dirty="0" err="1">
                <a:solidFill>
                  <a:srgbClr val="003773"/>
                </a:solidFill>
              </a:rPr>
              <a:t>Adv</a:t>
            </a:r>
            <a:r>
              <a:rPr lang="it-IT" sz="1000" dirty="0">
                <a:solidFill>
                  <a:srgbClr val="003773"/>
                </a:solidFill>
              </a:rPr>
              <a:t> </a:t>
            </a:r>
            <a:r>
              <a:rPr lang="it-IT" sz="1000" dirty="0" err="1">
                <a:solidFill>
                  <a:srgbClr val="003773"/>
                </a:solidFill>
              </a:rPr>
              <a:t>Nutr</a:t>
            </a:r>
            <a:r>
              <a:rPr lang="it-IT" sz="1000" dirty="0">
                <a:solidFill>
                  <a:srgbClr val="003773"/>
                </a:solidFill>
              </a:rPr>
              <a:t> 2021;12:1020–1031</a:t>
            </a:r>
            <a:endParaRPr lang="en-US" sz="1000" b="0" i="0" dirty="0">
              <a:solidFill>
                <a:srgbClr val="003773"/>
              </a:solidFill>
              <a:effectLst/>
              <a:ea typeface="Cambria" panose="02040503050406030204" pitchFamily="18" charset="0"/>
            </a:endParaRPr>
          </a:p>
          <a:p>
            <a:endParaRPr lang="it-IT" dirty="0"/>
          </a:p>
        </p:txBody>
      </p:sp>
      <p:sp>
        <p:nvSpPr>
          <p:cNvPr id="16" name="object 4">
            <a:extLst>
              <a:ext uri="{FF2B5EF4-FFF2-40B4-BE49-F238E27FC236}">
                <a16:creationId xmlns="" xmlns:a16="http://schemas.microsoft.com/office/drawing/2014/main" id="{ECB9BE43-C085-F8F4-8139-ACA5858DF0D0}"/>
              </a:ext>
            </a:extLst>
          </p:cNvPr>
          <p:cNvSpPr txBox="1">
            <a:spLocks/>
          </p:cNvSpPr>
          <p:nvPr/>
        </p:nvSpPr>
        <p:spPr>
          <a:xfrm>
            <a:off x="244258" y="4848499"/>
            <a:ext cx="11517682" cy="1552348"/>
          </a:xfrm>
          <a:prstGeom prst="rect">
            <a:avLst/>
          </a:prstGeom>
          <a:solidFill>
            <a:schemeClr val="bg2"/>
          </a:solidFill>
        </p:spPr>
        <p:txBody>
          <a:bodyPr vert="horz" wrap="square" lIns="0" tIns="13335" rIns="0" bIns="0" rtlCol="0">
            <a:sp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9400" marR="5080">
              <a:spcBef>
                <a:spcPts val="105"/>
              </a:spcBef>
              <a:buClr>
                <a:srgbClr val="4966AC"/>
              </a:buClr>
              <a:buFont typeface="Wingdings"/>
              <a:buChar char=""/>
              <a:tabLst>
                <a:tab pos="279400" algn="l"/>
              </a:tabLst>
            </a:pPr>
            <a:r>
              <a:rPr lang="it-IT" sz="1800" dirty="0">
                <a:solidFill>
                  <a:srgbClr val="003773"/>
                </a:solidFill>
              </a:rPr>
              <a:t>Necessità di un percorso educazionale-dietetico personalizzato preoperatorio atto a: implementare la conoscenza del paziente sull’impatto della tecnica chirurgica sul peso, sulla salute e sullo stile di vita; sulla necessità di assumere integrazioni di vitamine, </a:t>
            </a:r>
            <a:r>
              <a:rPr lang="it-IT" sz="1800" dirty="0" smtClean="0">
                <a:solidFill>
                  <a:srgbClr val="003773"/>
                </a:solidFill>
              </a:rPr>
              <a:t>minerali (potenzialmente a vita) e proteiche; sulla necessità di un follow-up a lungo termine.</a:t>
            </a:r>
            <a:endParaRPr lang="it-IT" sz="1800" dirty="0">
              <a:solidFill>
                <a:srgbClr val="003773"/>
              </a:solidFill>
            </a:endParaRPr>
          </a:p>
          <a:p>
            <a:pPr marL="279400" marR="5080">
              <a:spcBef>
                <a:spcPts val="105"/>
              </a:spcBef>
              <a:buClr>
                <a:srgbClr val="4966AC"/>
              </a:buClr>
              <a:buFont typeface="Wingdings"/>
              <a:buChar char=""/>
              <a:tabLst>
                <a:tab pos="279400" algn="l"/>
              </a:tabLst>
            </a:pPr>
            <a:endParaRPr lang="it-IT" sz="500" dirty="0">
              <a:solidFill>
                <a:srgbClr val="003773"/>
              </a:solidFill>
            </a:endParaRPr>
          </a:p>
          <a:p>
            <a:pPr marL="279400" marR="5080">
              <a:spcBef>
                <a:spcPts val="105"/>
              </a:spcBef>
              <a:buClr>
                <a:srgbClr val="4966AC"/>
              </a:buClr>
              <a:buFont typeface="Wingdings"/>
              <a:buChar char=""/>
              <a:tabLst>
                <a:tab pos="279400" algn="l"/>
              </a:tabLst>
            </a:pPr>
            <a:r>
              <a:rPr lang="it-IT" sz="1800" dirty="0">
                <a:solidFill>
                  <a:srgbClr val="003773"/>
                </a:solidFill>
              </a:rPr>
              <a:t>Fornire informazioni dettagliate rispetto all’alimentazione post-operatoria nel breve e lungo </a:t>
            </a:r>
            <a:r>
              <a:rPr lang="it-IT" sz="1800" dirty="0" smtClean="0">
                <a:solidFill>
                  <a:srgbClr val="003773"/>
                </a:solidFill>
              </a:rPr>
              <a:t>periodo, e sull’all’attività fisica.</a:t>
            </a:r>
            <a:endParaRPr lang="it-IT" spc="-1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1247"/>
            <a:ext cx="12192000" cy="980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a:t>RACCOMANDAZIONI NUTRIZIONALI IN CHIRURGIA BARIATRICA </a:t>
            </a:r>
          </a:p>
          <a:p>
            <a:pPr algn="ctr"/>
            <a:r>
              <a:rPr lang="it-IT" sz="2500" b="1" dirty="0"/>
              <a:t>GRUPPO 1 IL PREOPERATORIO </a:t>
            </a:r>
          </a:p>
        </p:txBody>
      </p:sp>
      <p:sp>
        <p:nvSpPr>
          <p:cNvPr id="3" name="CasellaDiTesto 2"/>
          <p:cNvSpPr txBox="1"/>
          <p:nvPr/>
        </p:nvSpPr>
        <p:spPr>
          <a:xfrm>
            <a:off x="3241350" y="1594021"/>
            <a:ext cx="5708496" cy="4278094"/>
          </a:xfrm>
          <a:prstGeom prst="rect">
            <a:avLst/>
          </a:prstGeom>
          <a:noFill/>
          <a:ln w="28575">
            <a:solidFill>
              <a:srgbClr val="0070C0"/>
            </a:solidFill>
          </a:ln>
        </p:spPr>
        <p:txBody>
          <a:bodyPr wrap="square" rtlCol="0">
            <a:spAutoFit/>
          </a:bodyPr>
          <a:lstStyle/>
          <a:p>
            <a:pPr algn="ctr"/>
            <a:r>
              <a:rPr lang="it-IT" sz="1600" b="1" dirty="0">
                <a:solidFill>
                  <a:srgbClr val="002060"/>
                </a:solidFill>
              </a:rPr>
              <a:t>INQUADRAMENTO  </a:t>
            </a:r>
          </a:p>
          <a:p>
            <a:pPr marL="285750" indent="-285750">
              <a:buFont typeface="Wingdings" panose="05000000000000000000" pitchFamily="2" charset="2"/>
              <a:buChar char="Ø"/>
            </a:pPr>
            <a:r>
              <a:rPr lang="it-IT" sz="1600" dirty="0">
                <a:solidFill>
                  <a:srgbClr val="002060"/>
                </a:solidFill>
              </a:rPr>
              <a:t>Francesca </a:t>
            </a:r>
            <a:r>
              <a:rPr lang="it-IT" sz="1600" dirty="0" err="1">
                <a:solidFill>
                  <a:srgbClr val="002060"/>
                </a:solidFill>
              </a:rPr>
              <a:t>Anzolin</a:t>
            </a:r>
            <a:r>
              <a:rPr lang="it-IT" sz="1600" dirty="0">
                <a:solidFill>
                  <a:srgbClr val="002060"/>
                </a:solidFill>
              </a:rPr>
              <a:t>, Giada Guccini</a:t>
            </a:r>
          </a:p>
          <a:p>
            <a:endParaRPr lang="it-IT" sz="1600" dirty="0">
              <a:solidFill>
                <a:srgbClr val="002060"/>
              </a:solidFill>
            </a:endParaRPr>
          </a:p>
          <a:p>
            <a:pPr algn="ctr"/>
            <a:r>
              <a:rPr lang="it-IT" sz="1600" b="1" dirty="0">
                <a:solidFill>
                  <a:srgbClr val="002060"/>
                </a:solidFill>
              </a:rPr>
              <a:t>VALUTAZIONE STRUMENTALE E SCREENING DELLA SARCOPENIA</a:t>
            </a:r>
          </a:p>
          <a:p>
            <a:pPr marL="285750" indent="-285750">
              <a:buFont typeface="Wingdings" panose="05000000000000000000" pitchFamily="2" charset="2"/>
              <a:buChar char="Ø"/>
            </a:pPr>
            <a:r>
              <a:rPr lang="it-IT" sz="1600" dirty="0">
                <a:solidFill>
                  <a:srgbClr val="002060"/>
                </a:solidFill>
              </a:rPr>
              <a:t>Stefania Martelli,  Gloria Scolari</a:t>
            </a:r>
          </a:p>
          <a:p>
            <a:endParaRPr lang="it-IT" sz="1600" dirty="0">
              <a:solidFill>
                <a:srgbClr val="002060"/>
              </a:solidFill>
            </a:endParaRPr>
          </a:p>
          <a:p>
            <a:pPr algn="ctr"/>
            <a:r>
              <a:rPr lang="it-IT" sz="1600" b="1" dirty="0">
                <a:solidFill>
                  <a:srgbClr val="002060"/>
                </a:solidFill>
              </a:rPr>
              <a:t>MODELLI  DIETETICI: LCD-VLCD-VLCKD</a:t>
            </a:r>
          </a:p>
          <a:p>
            <a:pPr marL="285750" indent="-285750">
              <a:buFont typeface="Wingdings" panose="05000000000000000000" pitchFamily="2" charset="2"/>
              <a:buChar char="Ø"/>
            </a:pPr>
            <a:r>
              <a:rPr lang="it-IT" sz="1600" dirty="0">
                <a:solidFill>
                  <a:srgbClr val="002060"/>
                </a:solidFill>
              </a:rPr>
              <a:t>Giada Guccini, Rita </a:t>
            </a:r>
            <a:r>
              <a:rPr lang="it-IT" sz="1600" dirty="0" err="1">
                <a:solidFill>
                  <a:srgbClr val="002060"/>
                </a:solidFill>
              </a:rPr>
              <a:t>Schiano</a:t>
            </a:r>
            <a:r>
              <a:rPr lang="it-IT" sz="1600" dirty="0">
                <a:solidFill>
                  <a:srgbClr val="002060"/>
                </a:solidFill>
              </a:rPr>
              <a:t> Di Cola, Eufemia Silvestri</a:t>
            </a:r>
          </a:p>
          <a:p>
            <a:endParaRPr lang="it-IT" sz="1600" dirty="0">
              <a:solidFill>
                <a:srgbClr val="002060"/>
              </a:solidFill>
            </a:endParaRPr>
          </a:p>
          <a:p>
            <a:pPr algn="ctr"/>
            <a:r>
              <a:rPr lang="it-IT" sz="1600" b="1" dirty="0">
                <a:solidFill>
                  <a:srgbClr val="002060"/>
                </a:solidFill>
              </a:rPr>
              <a:t>INTEGRAZIONI  NUTRIZIONALI PREOPERATORI</a:t>
            </a:r>
          </a:p>
          <a:p>
            <a:pPr marL="285750" indent="-285750">
              <a:buFont typeface="Wingdings" panose="05000000000000000000" pitchFamily="2" charset="2"/>
              <a:buChar char="Ø"/>
            </a:pPr>
            <a:r>
              <a:rPr lang="it-IT" sz="1600" dirty="0">
                <a:solidFill>
                  <a:srgbClr val="002060"/>
                </a:solidFill>
              </a:rPr>
              <a:t>Francesca </a:t>
            </a:r>
            <a:r>
              <a:rPr lang="it-IT" sz="1600" dirty="0" err="1">
                <a:solidFill>
                  <a:srgbClr val="002060"/>
                </a:solidFill>
              </a:rPr>
              <a:t>Anzolin</a:t>
            </a:r>
            <a:r>
              <a:rPr lang="it-IT" sz="1600" dirty="0">
                <a:solidFill>
                  <a:srgbClr val="002060"/>
                </a:solidFill>
              </a:rPr>
              <a:t>, Francesca </a:t>
            </a:r>
            <a:r>
              <a:rPr lang="it-IT" sz="1600" dirty="0" err="1" smtClean="0">
                <a:solidFill>
                  <a:srgbClr val="002060"/>
                </a:solidFill>
              </a:rPr>
              <a:t>Finelli</a:t>
            </a:r>
            <a:r>
              <a:rPr lang="it-IT" sz="1600" dirty="0" smtClean="0">
                <a:solidFill>
                  <a:srgbClr val="002060"/>
                </a:solidFill>
              </a:rPr>
              <a:t>, Eufemia Silvestri</a:t>
            </a:r>
            <a:endParaRPr lang="it-IT" sz="1600" dirty="0">
              <a:solidFill>
                <a:srgbClr val="002060"/>
              </a:solidFill>
            </a:endParaRPr>
          </a:p>
          <a:p>
            <a:endParaRPr lang="it-IT" sz="1600" dirty="0">
              <a:solidFill>
                <a:srgbClr val="002060"/>
              </a:solidFill>
            </a:endParaRPr>
          </a:p>
          <a:p>
            <a:pPr algn="ctr"/>
            <a:r>
              <a:rPr lang="it-IT" sz="1600" b="1" dirty="0">
                <a:solidFill>
                  <a:srgbClr val="002060"/>
                </a:solidFill>
              </a:rPr>
              <a:t>RIABILITAZIONE NUTRIZIONALE</a:t>
            </a:r>
          </a:p>
          <a:p>
            <a:pPr marL="285750" indent="-285750">
              <a:buFont typeface="Wingdings" panose="05000000000000000000" pitchFamily="2" charset="2"/>
              <a:buChar char="Ø"/>
            </a:pPr>
            <a:r>
              <a:rPr lang="it-IT" sz="1600" dirty="0">
                <a:solidFill>
                  <a:srgbClr val="002060"/>
                </a:solidFill>
              </a:rPr>
              <a:t>Daniela </a:t>
            </a:r>
            <a:r>
              <a:rPr lang="it-IT" sz="1600" dirty="0" err="1">
                <a:solidFill>
                  <a:srgbClr val="002060"/>
                </a:solidFill>
              </a:rPr>
              <a:t>Dellepiane</a:t>
            </a:r>
            <a:r>
              <a:rPr lang="it-IT" sz="1600" dirty="0">
                <a:solidFill>
                  <a:srgbClr val="002060"/>
                </a:solidFill>
              </a:rPr>
              <a:t>, Daniela </a:t>
            </a:r>
            <a:r>
              <a:rPr lang="it-IT" sz="1600" dirty="0" err="1">
                <a:solidFill>
                  <a:srgbClr val="002060"/>
                </a:solidFill>
              </a:rPr>
              <a:t>Ojeda</a:t>
            </a:r>
            <a:r>
              <a:rPr lang="it-IT" sz="1600" dirty="0">
                <a:solidFill>
                  <a:srgbClr val="002060"/>
                </a:solidFill>
              </a:rPr>
              <a:t> </a:t>
            </a:r>
            <a:r>
              <a:rPr lang="it-IT" sz="1600" dirty="0" err="1">
                <a:solidFill>
                  <a:srgbClr val="002060"/>
                </a:solidFill>
              </a:rPr>
              <a:t>Mercado</a:t>
            </a:r>
            <a:endParaRPr lang="it-IT" sz="1600" dirty="0">
              <a:solidFill>
                <a:srgbClr val="002060"/>
              </a:solidFill>
            </a:endParaRPr>
          </a:p>
          <a:p>
            <a:r>
              <a:rPr lang="it-IT" sz="1600" dirty="0">
                <a:solidFill>
                  <a:srgbClr val="002060"/>
                </a:solidFill>
              </a:rPr>
              <a:t> </a:t>
            </a:r>
          </a:p>
          <a:p>
            <a:pPr algn="ctr"/>
            <a:r>
              <a:rPr lang="it-IT" sz="1600" b="1" dirty="0">
                <a:solidFill>
                  <a:srgbClr val="002060"/>
                </a:solidFill>
              </a:rPr>
              <a:t>IL PAZIENTE CANDIDATO A TRAPIANTO</a:t>
            </a:r>
          </a:p>
          <a:p>
            <a:pPr marL="285750" indent="-285750">
              <a:buFont typeface="Wingdings" panose="05000000000000000000" pitchFamily="2" charset="2"/>
              <a:buChar char="Ø"/>
            </a:pPr>
            <a:r>
              <a:rPr lang="it-IT" sz="1600" dirty="0">
                <a:solidFill>
                  <a:srgbClr val="002060"/>
                </a:solidFill>
              </a:rPr>
              <a:t>Virginia Molinari, Maria Teresa Rotelli, Samir </a:t>
            </a:r>
            <a:r>
              <a:rPr lang="it-IT" sz="1600" dirty="0" err="1">
                <a:solidFill>
                  <a:srgbClr val="002060"/>
                </a:solidFill>
              </a:rPr>
              <a:t>Sukkar</a:t>
            </a:r>
            <a:r>
              <a:rPr lang="it-IT" sz="1600" dirty="0">
                <a:solidFill>
                  <a:srgbClr val="002060"/>
                </a:solidFill>
              </a:rPr>
              <a:t> Giuseppe</a:t>
            </a:r>
            <a:endParaRPr lang="it-IT" dirty="0"/>
          </a:p>
        </p:txBody>
      </p:sp>
    </p:spTree>
    <p:extLst>
      <p:ext uri="{BB962C8B-B14F-4D97-AF65-F5344CB8AC3E}">
        <p14:creationId xmlns="" xmlns:p14="http://schemas.microsoft.com/office/powerpoint/2010/main" val="2212259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458"/>
            <a:ext cx="12192000" cy="980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a:t>IL PREOPERATORIO: RIABILITAZIONE </a:t>
            </a:r>
            <a:r>
              <a:rPr lang="it-IT" sz="2500" b="1" dirty="0" smtClean="0"/>
              <a:t>NUTRIZIONALE </a:t>
            </a:r>
            <a:r>
              <a:rPr lang="it-IT" sz="2500" b="1" dirty="0" smtClean="0"/>
              <a:t>IN </a:t>
            </a:r>
            <a:r>
              <a:rPr lang="it-IT" sz="2500" b="1" dirty="0" smtClean="0"/>
              <a:t>S</a:t>
            </a:r>
            <a:r>
              <a:rPr lang="it-IT" sz="2500" b="1" dirty="0" smtClean="0"/>
              <a:t>TRUTTURA RESIDENZIALE </a:t>
            </a:r>
            <a:endParaRPr lang="it-IT" sz="2500" b="1" dirty="0"/>
          </a:p>
        </p:txBody>
      </p:sp>
      <p:sp>
        <p:nvSpPr>
          <p:cNvPr id="4" name="CasellaDiTesto 3">
            <a:extLst>
              <a:ext uri="{FF2B5EF4-FFF2-40B4-BE49-F238E27FC236}">
                <a16:creationId xmlns="" xmlns:a16="http://schemas.microsoft.com/office/drawing/2014/main" id="{0201345D-542B-89FF-4141-F2D18A520F80}"/>
              </a:ext>
            </a:extLst>
          </p:cNvPr>
          <p:cNvSpPr txBox="1"/>
          <p:nvPr/>
        </p:nvSpPr>
        <p:spPr>
          <a:xfrm>
            <a:off x="144049" y="1347636"/>
            <a:ext cx="11918515" cy="2893100"/>
          </a:xfrm>
          <a:prstGeom prst="rect">
            <a:avLst/>
          </a:prstGeom>
          <a:noFill/>
        </p:spPr>
        <p:txBody>
          <a:bodyPr wrap="square">
            <a:spAutoFit/>
          </a:bodyPr>
          <a:lstStyle/>
          <a:p>
            <a:r>
              <a:rPr lang="it-IT" sz="1400" dirty="0" smtClean="0">
                <a:solidFill>
                  <a:srgbClr val="002060"/>
                </a:solidFill>
              </a:rPr>
              <a:t>“La </a:t>
            </a:r>
            <a:r>
              <a:rPr lang="it-IT" sz="1400" dirty="0" smtClean="0">
                <a:solidFill>
                  <a:srgbClr val="002060"/>
                </a:solidFill>
              </a:rPr>
              <a:t>riabilitazione inizia sempre con un PRI (progetto riabilitativo individuale)</a:t>
            </a:r>
            <a:br>
              <a:rPr lang="it-IT" sz="1400" dirty="0" smtClean="0">
                <a:solidFill>
                  <a:srgbClr val="002060"/>
                </a:solidFill>
              </a:rPr>
            </a:br>
            <a:r>
              <a:rPr lang="it-IT" sz="1400" dirty="0" smtClean="0">
                <a:solidFill>
                  <a:srgbClr val="002060"/>
                </a:solidFill>
              </a:rPr>
              <a:t>Il </a:t>
            </a:r>
            <a:r>
              <a:rPr lang="it-IT" sz="1400" dirty="0" smtClean="0">
                <a:solidFill>
                  <a:srgbClr val="002060"/>
                </a:solidFill>
              </a:rPr>
              <a:t>programma (4 settimane </a:t>
            </a:r>
            <a:r>
              <a:rPr lang="it-IT" sz="1400" dirty="0" smtClean="0">
                <a:solidFill>
                  <a:srgbClr val="002060"/>
                </a:solidFill>
              </a:rPr>
              <a:t>secondo SSN</a:t>
            </a:r>
            <a:r>
              <a:rPr lang="it-IT" sz="1400" dirty="0" smtClean="0">
                <a:solidFill>
                  <a:srgbClr val="002060"/>
                </a:solidFill>
              </a:rPr>
              <a:t>) include </a:t>
            </a:r>
            <a:r>
              <a:rPr lang="it-IT" sz="1400" dirty="0" smtClean="0">
                <a:solidFill>
                  <a:srgbClr val="002060"/>
                </a:solidFill>
              </a:rPr>
              <a:t>:</a:t>
            </a:r>
          </a:p>
          <a:p>
            <a:pPr>
              <a:buFont typeface="Wingdings" pitchFamily="2" charset="2"/>
              <a:buChar char="ü"/>
            </a:pPr>
            <a:r>
              <a:rPr lang="it-IT" sz="1400" dirty="0" smtClean="0">
                <a:solidFill>
                  <a:srgbClr val="002060"/>
                </a:solidFill>
              </a:rPr>
              <a:t>Visita medica (dietologica) per valutazione dello stato nutrizionale (soprattutto carenze specifiche),individuazione degli obiettivi del percorso </a:t>
            </a:r>
            <a:r>
              <a:rPr lang="it-IT" sz="1400" dirty="0" err="1" smtClean="0">
                <a:solidFill>
                  <a:srgbClr val="002060"/>
                </a:solidFill>
              </a:rPr>
              <a:t>postintervento</a:t>
            </a:r>
            <a:r>
              <a:rPr lang="it-IT" sz="1400" dirty="0" smtClean="0">
                <a:solidFill>
                  <a:srgbClr val="002060"/>
                </a:solidFill>
              </a:rPr>
              <a:t> ed eventuali terapie farmacologiche</a:t>
            </a:r>
            <a:r>
              <a:rPr lang="it-IT" sz="1400" dirty="0" smtClean="0">
                <a:solidFill>
                  <a:srgbClr val="002060"/>
                </a:solidFill>
              </a:rPr>
              <a:t>.</a:t>
            </a:r>
          </a:p>
          <a:p>
            <a:pPr>
              <a:buFont typeface="Wingdings" pitchFamily="2" charset="2"/>
              <a:buChar char="ü"/>
            </a:pPr>
            <a:r>
              <a:rPr lang="it-IT" sz="1400" dirty="0" smtClean="0">
                <a:solidFill>
                  <a:srgbClr val="002060"/>
                </a:solidFill>
              </a:rPr>
              <a:t>un </a:t>
            </a:r>
            <a:r>
              <a:rPr lang="it-IT" sz="1400" dirty="0" smtClean="0">
                <a:solidFill>
                  <a:srgbClr val="002060"/>
                </a:solidFill>
              </a:rPr>
              <a:t>percorso</a:t>
            </a:r>
            <a:r>
              <a:rPr lang="it-IT" sz="1400" b="1" dirty="0" smtClean="0">
                <a:solidFill>
                  <a:srgbClr val="002060"/>
                </a:solidFill>
              </a:rPr>
              <a:t> </a:t>
            </a:r>
            <a:r>
              <a:rPr lang="it-IT" sz="1400" b="1" dirty="0" err="1" smtClean="0">
                <a:solidFill>
                  <a:srgbClr val="002060"/>
                </a:solidFill>
              </a:rPr>
              <a:t>dietistico</a:t>
            </a:r>
            <a:r>
              <a:rPr lang="it-IT" sz="1400" b="1" dirty="0" smtClean="0">
                <a:solidFill>
                  <a:srgbClr val="002060"/>
                </a:solidFill>
              </a:rPr>
              <a:t> </a:t>
            </a:r>
            <a:r>
              <a:rPr lang="it-IT" sz="1400" dirty="0" smtClean="0">
                <a:solidFill>
                  <a:srgbClr val="002060"/>
                </a:solidFill>
              </a:rPr>
              <a:t>con impostazione </a:t>
            </a:r>
            <a:r>
              <a:rPr lang="it-IT" sz="1400" dirty="0" smtClean="0">
                <a:solidFill>
                  <a:srgbClr val="002060"/>
                </a:solidFill>
              </a:rPr>
              <a:t>di uno  schema dietetico (ad </a:t>
            </a:r>
            <a:r>
              <a:rPr lang="it-IT" sz="1400" dirty="0" err="1" smtClean="0">
                <a:solidFill>
                  <a:srgbClr val="002060"/>
                </a:solidFill>
              </a:rPr>
              <a:t>es</a:t>
            </a:r>
            <a:r>
              <a:rPr lang="it-IT" sz="1400" dirty="0" smtClean="0">
                <a:solidFill>
                  <a:srgbClr val="002060"/>
                </a:solidFill>
              </a:rPr>
              <a:t> chetogenica se non controindicazioni )</a:t>
            </a:r>
          </a:p>
          <a:p>
            <a:pPr>
              <a:buFont typeface="Wingdings" pitchFamily="2" charset="2"/>
              <a:buChar char="ü"/>
            </a:pPr>
            <a:r>
              <a:rPr lang="it-IT" sz="1400" dirty="0" smtClean="0">
                <a:solidFill>
                  <a:srgbClr val="002060"/>
                </a:solidFill>
              </a:rPr>
              <a:t>un </a:t>
            </a:r>
            <a:r>
              <a:rPr lang="it-IT" sz="1400" dirty="0" smtClean="0">
                <a:solidFill>
                  <a:srgbClr val="002060"/>
                </a:solidFill>
              </a:rPr>
              <a:t>percorso </a:t>
            </a:r>
            <a:r>
              <a:rPr lang="it-IT" sz="1400" b="1" dirty="0" smtClean="0">
                <a:solidFill>
                  <a:srgbClr val="002060"/>
                </a:solidFill>
              </a:rPr>
              <a:t>fisiatrico/fisioterapico </a:t>
            </a:r>
            <a:r>
              <a:rPr lang="it-IT" sz="1400" dirty="0" smtClean="0">
                <a:solidFill>
                  <a:srgbClr val="002060"/>
                </a:solidFill>
              </a:rPr>
              <a:t> </a:t>
            </a:r>
            <a:r>
              <a:rPr lang="it-IT" sz="1400" dirty="0" smtClean="0">
                <a:solidFill>
                  <a:srgbClr val="002060"/>
                </a:solidFill>
              </a:rPr>
              <a:t>che </a:t>
            </a:r>
            <a:r>
              <a:rPr lang="it-IT" sz="1400" dirty="0" smtClean="0">
                <a:solidFill>
                  <a:srgbClr val="002060"/>
                </a:solidFill>
              </a:rPr>
              <a:t>include</a:t>
            </a:r>
          </a:p>
          <a:p>
            <a:pPr lvl="1">
              <a:buFont typeface="Courier New" pitchFamily="49" charset="0"/>
              <a:buChar char="o"/>
            </a:pPr>
            <a:r>
              <a:rPr lang="it-IT" sz="1400" dirty="0" smtClean="0">
                <a:solidFill>
                  <a:srgbClr val="002060"/>
                </a:solidFill>
              </a:rPr>
              <a:t> obiettivi </a:t>
            </a:r>
            <a:r>
              <a:rPr lang="it-IT" sz="1400" dirty="0" smtClean="0">
                <a:solidFill>
                  <a:srgbClr val="002060"/>
                </a:solidFill>
              </a:rPr>
              <a:t>generici (ricondizionamento muscolare, gestione del dolore, miglioramento dell’autonomia della vita quotidiana</a:t>
            </a:r>
            <a:r>
              <a:rPr lang="it-IT" sz="1400" dirty="0" smtClean="0">
                <a:solidFill>
                  <a:srgbClr val="002060"/>
                </a:solidFill>
              </a:rPr>
              <a:t>),</a:t>
            </a:r>
          </a:p>
          <a:p>
            <a:pPr lvl="1">
              <a:buFont typeface="Courier New" pitchFamily="49" charset="0"/>
              <a:buChar char="o"/>
            </a:pPr>
            <a:r>
              <a:rPr lang="it-IT" sz="1400" dirty="0" smtClean="0">
                <a:solidFill>
                  <a:srgbClr val="002060"/>
                </a:solidFill>
              </a:rPr>
              <a:t> specifici </a:t>
            </a:r>
            <a:r>
              <a:rPr lang="it-IT" sz="1400" dirty="0" smtClean="0">
                <a:solidFill>
                  <a:srgbClr val="002060"/>
                </a:solidFill>
              </a:rPr>
              <a:t>x la chirurgia (rinforzo muscolare, incremento della resistenza allo sforzo, riabilitazione respiratoria) </a:t>
            </a:r>
            <a:endParaRPr lang="it-IT" sz="1400" dirty="0" smtClean="0">
              <a:solidFill>
                <a:srgbClr val="002060"/>
              </a:solidFill>
            </a:endParaRPr>
          </a:p>
          <a:p>
            <a:pPr lvl="1">
              <a:buFont typeface="Courier New" pitchFamily="49" charset="0"/>
              <a:buChar char="o"/>
            </a:pPr>
            <a:r>
              <a:rPr lang="it-IT" sz="1400" dirty="0" smtClean="0">
                <a:solidFill>
                  <a:srgbClr val="002060"/>
                </a:solidFill>
              </a:rPr>
              <a:t> </a:t>
            </a:r>
            <a:r>
              <a:rPr lang="it-IT" sz="1400" dirty="0" smtClean="0">
                <a:solidFill>
                  <a:srgbClr val="002060"/>
                </a:solidFill>
              </a:rPr>
              <a:t>individuali ( trattamenti fisioterapici con macchinari o con fisioterapista). </a:t>
            </a:r>
          </a:p>
          <a:p>
            <a:pPr>
              <a:buFont typeface="Wingdings" pitchFamily="2" charset="2"/>
              <a:buChar char="ü"/>
            </a:pPr>
            <a:r>
              <a:rPr lang="it-IT" sz="1400" dirty="0" smtClean="0">
                <a:solidFill>
                  <a:srgbClr val="002060"/>
                </a:solidFill>
              </a:rPr>
              <a:t>Partecipazione  a</a:t>
            </a:r>
            <a:r>
              <a:rPr lang="it-IT" sz="1400" b="1" dirty="0" smtClean="0">
                <a:solidFill>
                  <a:srgbClr val="002060"/>
                </a:solidFill>
              </a:rPr>
              <a:t> </a:t>
            </a:r>
            <a:r>
              <a:rPr lang="it-IT" sz="1400" b="1" dirty="0" smtClean="0">
                <a:solidFill>
                  <a:srgbClr val="002060"/>
                </a:solidFill>
              </a:rPr>
              <a:t>gruppi  </a:t>
            </a:r>
            <a:r>
              <a:rPr lang="it-IT" sz="1400" dirty="0" smtClean="0">
                <a:solidFill>
                  <a:srgbClr val="002060"/>
                </a:solidFill>
              </a:rPr>
              <a:t>(di </a:t>
            </a:r>
            <a:r>
              <a:rPr lang="it-IT" sz="1400" dirty="0" smtClean="0">
                <a:solidFill>
                  <a:srgbClr val="002060"/>
                </a:solidFill>
              </a:rPr>
              <a:t>orientamento alla chirurgia </a:t>
            </a:r>
            <a:r>
              <a:rPr lang="it-IT" sz="1400" dirty="0" err="1" smtClean="0">
                <a:solidFill>
                  <a:srgbClr val="002060"/>
                </a:solidFill>
              </a:rPr>
              <a:t>bariatrica</a:t>
            </a:r>
            <a:r>
              <a:rPr lang="it-IT" sz="1400" dirty="0" smtClean="0">
                <a:solidFill>
                  <a:srgbClr val="002060"/>
                </a:solidFill>
              </a:rPr>
              <a:t>, ,,,)</a:t>
            </a:r>
          </a:p>
          <a:p>
            <a:pPr>
              <a:buFont typeface="Wingdings" pitchFamily="2" charset="2"/>
              <a:buChar char="ü"/>
            </a:pPr>
            <a:r>
              <a:rPr lang="it-IT" sz="1400" dirty="0" smtClean="0">
                <a:solidFill>
                  <a:srgbClr val="002060"/>
                </a:solidFill>
              </a:rPr>
              <a:t>Supporto</a:t>
            </a:r>
            <a:r>
              <a:rPr lang="it-IT" sz="1400" b="1" dirty="0" smtClean="0">
                <a:solidFill>
                  <a:srgbClr val="002060"/>
                </a:solidFill>
              </a:rPr>
              <a:t> psicologico </a:t>
            </a:r>
            <a:r>
              <a:rPr lang="it-IT" sz="1400" dirty="0" smtClean="0">
                <a:solidFill>
                  <a:srgbClr val="002060"/>
                </a:solidFill>
              </a:rPr>
              <a:t>sia in gruppo che </a:t>
            </a:r>
            <a:r>
              <a:rPr lang="it-IT" sz="1400" dirty="0" smtClean="0">
                <a:solidFill>
                  <a:srgbClr val="002060"/>
                </a:solidFill>
              </a:rPr>
              <a:t>individuale </a:t>
            </a:r>
            <a:endParaRPr lang="it-IT" sz="1400" dirty="0" smtClean="0">
              <a:solidFill>
                <a:srgbClr val="002060"/>
              </a:solidFill>
            </a:endParaRPr>
          </a:p>
          <a:p>
            <a:endParaRPr lang="it-IT" sz="1400" dirty="0" smtClean="0">
              <a:solidFill>
                <a:srgbClr val="002060"/>
              </a:solidFill>
            </a:endParaRPr>
          </a:p>
          <a:p>
            <a:r>
              <a:rPr lang="it-IT" sz="1400" dirty="0" smtClean="0">
                <a:solidFill>
                  <a:srgbClr val="002060"/>
                </a:solidFill>
              </a:rPr>
              <a:t>Il </a:t>
            </a:r>
            <a:r>
              <a:rPr lang="it-IT" sz="1400" b="1" dirty="0" smtClean="0">
                <a:solidFill>
                  <a:srgbClr val="002060"/>
                </a:solidFill>
              </a:rPr>
              <a:t>team</a:t>
            </a:r>
            <a:r>
              <a:rPr lang="it-IT" sz="1400" dirty="0" smtClean="0">
                <a:solidFill>
                  <a:srgbClr val="002060"/>
                </a:solidFill>
              </a:rPr>
              <a:t> settimanalmente esegue una </a:t>
            </a:r>
            <a:r>
              <a:rPr lang="it-IT" sz="1400" b="1" dirty="0" smtClean="0">
                <a:solidFill>
                  <a:srgbClr val="002060"/>
                </a:solidFill>
              </a:rPr>
              <a:t>visita multidisciplinare </a:t>
            </a:r>
            <a:r>
              <a:rPr lang="it-IT" sz="1400" dirty="0" smtClean="0">
                <a:solidFill>
                  <a:srgbClr val="002060"/>
                </a:solidFill>
              </a:rPr>
              <a:t>per valutare l’andamento del ricovero</a:t>
            </a:r>
            <a:r>
              <a:rPr lang="it-IT" sz="1000" dirty="0" smtClean="0">
                <a:solidFill>
                  <a:srgbClr val="002060"/>
                </a:solidFill>
              </a:rPr>
              <a:t>.</a:t>
            </a:r>
            <a:endParaRPr lang="it-IT" sz="1000" dirty="0">
              <a:solidFill>
                <a:srgbClr val="002060"/>
              </a:solidFill>
            </a:endParaRPr>
          </a:p>
        </p:txBody>
      </p:sp>
      <p:sp>
        <p:nvSpPr>
          <p:cNvPr id="16" name="object 4">
            <a:extLst>
              <a:ext uri="{FF2B5EF4-FFF2-40B4-BE49-F238E27FC236}">
                <a16:creationId xmlns="" xmlns:a16="http://schemas.microsoft.com/office/drawing/2014/main" id="{ECB9BE43-C085-F8F4-8139-ACA5858DF0D0}"/>
              </a:ext>
            </a:extLst>
          </p:cNvPr>
          <p:cNvSpPr txBox="1">
            <a:spLocks/>
          </p:cNvSpPr>
          <p:nvPr/>
        </p:nvSpPr>
        <p:spPr>
          <a:xfrm>
            <a:off x="244258" y="4848499"/>
            <a:ext cx="11517682" cy="844462"/>
          </a:xfrm>
          <a:prstGeom prst="rect">
            <a:avLst/>
          </a:prstGeom>
          <a:solidFill>
            <a:schemeClr val="bg2"/>
          </a:solidFill>
        </p:spPr>
        <p:txBody>
          <a:bodyPr vert="horz" wrap="square" lIns="0" tIns="13335" rIns="0" bIns="0" rtlCol="0">
            <a:sp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9400" marR="5080">
              <a:spcBef>
                <a:spcPts val="105"/>
              </a:spcBef>
              <a:buClr>
                <a:srgbClr val="4966AC"/>
              </a:buClr>
              <a:buFont typeface="Wingdings"/>
              <a:buChar char=""/>
              <a:tabLst>
                <a:tab pos="279400" algn="l"/>
              </a:tabLst>
            </a:pPr>
            <a:r>
              <a:rPr lang="it-IT" sz="1800" dirty="0" smtClean="0">
                <a:solidFill>
                  <a:srgbClr val="003773"/>
                </a:solidFill>
              </a:rPr>
              <a:t>“Il programma RMNP del  paziente con obesità integra,  in un approccio  interdisciplinare,   un intervento  nutrizionale,  un programma riabilitativo motorio/funzionale, educazione terapeutica,  interventi psicoterapici brevi  focalizzati,e nursing riabilitativo”</a:t>
            </a:r>
            <a:endParaRPr lang="it-IT" spc="-10" dirty="0">
              <a:solidFill>
                <a:srgbClr val="00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11037056" y="5624513"/>
            <a:ext cx="1154944" cy="1233487"/>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 xmlns:a16="http://schemas.microsoft.com/office/drawing/2014/main" id="{7F1CCB64-8231-435F-87C9-78C908E39380}"/>
              </a:ext>
            </a:extLst>
          </p:cNvPr>
          <p:cNvSpPr>
            <a:spLocks noGrp="1"/>
          </p:cNvSpPr>
          <p:nvPr>
            <p:ph type="ctrTitle"/>
          </p:nvPr>
        </p:nvSpPr>
        <p:spPr>
          <a:xfrm>
            <a:off x="5328138" y="4710023"/>
            <a:ext cx="6863862" cy="1850200"/>
          </a:xfrm>
        </p:spPr>
        <p:txBody>
          <a:bodyPr/>
          <a:lstStyle/>
          <a:p>
            <a:pPr algn="ctr"/>
            <a:r>
              <a:rPr lang="it-IT" dirty="0"/>
              <a:t>Grazie per l’attenzione</a:t>
            </a:r>
          </a:p>
        </p:txBody>
      </p:sp>
      <p:pic>
        <p:nvPicPr>
          <p:cNvPr id="1026" name="Picture 2"/>
          <p:cNvPicPr>
            <a:picLocks noChangeAspect="1" noChangeArrowheads="1"/>
          </p:cNvPicPr>
          <p:nvPr/>
        </p:nvPicPr>
        <p:blipFill>
          <a:blip r:embed="rId2"/>
          <a:srcRect/>
          <a:stretch>
            <a:fillRect/>
          </a:stretch>
        </p:blipFill>
        <p:spPr bwMode="auto">
          <a:xfrm>
            <a:off x="5086710" y="286552"/>
            <a:ext cx="6457714" cy="4440723"/>
          </a:xfrm>
          <a:prstGeom prst="rect">
            <a:avLst/>
          </a:prstGeom>
          <a:noFill/>
          <a:ln w="9525">
            <a:noFill/>
            <a:miter lim="800000"/>
            <a:headEnd/>
            <a:tailEnd/>
          </a:ln>
          <a:effectLst/>
        </p:spPr>
      </p:pic>
    </p:spTree>
    <p:extLst>
      <p:ext uri="{BB962C8B-B14F-4D97-AF65-F5344CB8AC3E}">
        <p14:creationId xmlns="" xmlns:p14="http://schemas.microsoft.com/office/powerpoint/2010/main" val="1745545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0966" y="771832"/>
            <a:ext cx="12171034"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fontAlgn="base">
              <a:spcBef>
                <a:spcPct val="0"/>
              </a:spcBef>
              <a:spcAft>
                <a:spcPct val="0"/>
              </a:spcAft>
              <a:buFont typeface="Wingdings" panose="05000000000000000000" pitchFamily="2" charset="2"/>
              <a:buChar char="ü"/>
            </a:pPr>
            <a:r>
              <a:rPr lang="it-IT" sz="1400" b="1" dirty="0">
                <a:solidFill>
                  <a:srgbClr val="002060"/>
                </a:solidFill>
                <a:ea typeface="Times New Roman" pitchFamily="18" charset="0"/>
                <a:cs typeface="Calibri" pitchFamily="34" charset="0"/>
              </a:rPr>
              <a:t>Valutazione della modalità di invio e della richiesta</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it-IT" sz="1400" b="1" i="0" u="none" strike="noStrike" cap="none" normalizeH="0" baseline="0" dirty="0">
                <a:ln>
                  <a:noFill/>
                </a:ln>
                <a:solidFill>
                  <a:srgbClr val="002060"/>
                </a:solidFill>
                <a:effectLst/>
                <a:ea typeface="Times New Roman" pitchFamily="18" charset="0"/>
                <a:cs typeface="Calibri" pitchFamily="34" charset="0"/>
              </a:rPr>
              <a:t>Anamnesi familiare:</a:t>
            </a:r>
            <a:r>
              <a:rPr kumimoji="0" lang="it-IT" sz="1400" b="1" i="0" u="none" strike="noStrike" cap="none" normalizeH="0" dirty="0">
                <a:ln>
                  <a:noFill/>
                </a:ln>
                <a:solidFill>
                  <a:srgbClr val="002060"/>
                </a:solidFill>
                <a:effectLst/>
                <a:ea typeface="Times New Roman" pitchFamily="18" charset="0"/>
                <a:cs typeface="Calibri" pitchFamily="34" charset="0"/>
              </a:rPr>
              <a:t> </a:t>
            </a:r>
            <a:r>
              <a:rPr kumimoji="0" lang="it-IT" sz="1400" b="0" i="0" u="none" strike="noStrike" cap="none" normalizeH="0" baseline="0" dirty="0">
                <a:ln>
                  <a:noFill/>
                </a:ln>
                <a:solidFill>
                  <a:srgbClr val="002060"/>
                </a:solidFill>
                <a:effectLst/>
                <a:ea typeface="Times New Roman" pitchFamily="18" charset="0"/>
                <a:cs typeface="Calibri" pitchFamily="34" charset="0"/>
              </a:rPr>
              <a:t>obesità, diabete, patologie cardiovascolari, ipertensione arteriosa, dislipidemia, patologie tiroidee, neoplasie, </a:t>
            </a:r>
            <a:r>
              <a:rPr lang="it-IT" sz="1400" dirty="0" smtClean="0">
                <a:solidFill>
                  <a:srgbClr val="002060"/>
                </a:solidFill>
                <a:ea typeface="Times New Roman" pitchFamily="18" charset="0"/>
                <a:cs typeface="Calibri" pitchFamily="34" charset="0"/>
              </a:rPr>
              <a:t>…</a:t>
            </a:r>
            <a:r>
              <a:rPr kumimoji="0" lang="it-IT" sz="1400" b="0" i="0" u="none" strike="noStrike" cap="none" normalizeH="0" baseline="0" dirty="0" smtClean="0">
                <a:ln>
                  <a:noFill/>
                </a:ln>
                <a:solidFill>
                  <a:srgbClr val="002060"/>
                </a:solidFill>
                <a:effectLst/>
                <a:ea typeface="Times New Roman" pitchFamily="18" charset="0"/>
                <a:cs typeface="Calibri" pitchFamily="34" charset="0"/>
              </a:rPr>
              <a:t>.</a:t>
            </a:r>
            <a:endParaRPr kumimoji="0" lang="it-IT" sz="1400" b="0" i="0" u="none" strike="noStrike" cap="none" normalizeH="0" baseline="0" dirty="0">
              <a:ln>
                <a:noFill/>
              </a:ln>
              <a:solidFill>
                <a:srgbClr val="002060"/>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t-IT" sz="1400" b="1" i="0" u="none" strike="noStrike" cap="none" normalizeH="0" baseline="0" dirty="0">
                <a:ln>
                  <a:noFill/>
                </a:ln>
                <a:solidFill>
                  <a:srgbClr val="002060"/>
                </a:solidFill>
                <a:effectLst/>
                <a:ea typeface="Times New Roman" pitchFamily="18" charset="0"/>
                <a:cs typeface="Calibri" pitchFamily="34" charset="0"/>
              </a:rPr>
              <a:t>Anamnesi </a:t>
            </a:r>
            <a:r>
              <a:rPr kumimoji="0" lang="it-IT" sz="1400" b="1" i="0" u="none" strike="noStrike" cap="none" normalizeH="0" baseline="0" dirty="0" smtClean="0">
                <a:ln>
                  <a:noFill/>
                </a:ln>
                <a:solidFill>
                  <a:srgbClr val="002060"/>
                </a:solidFill>
                <a:effectLst/>
                <a:ea typeface="Times New Roman" pitchFamily="18" charset="0"/>
                <a:cs typeface="Calibri" pitchFamily="34" charset="0"/>
              </a:rPr>
              <a:t>fisiologica:</a:t>
            </a:r>
            <a:r>
              <a:rPr kumimoji="0" lang="it-IT" sz="1400" i="0" u="none" strike="noStrike" cap="none" normalizeH="0" baseline="0" dirty="0" smtClean="0">
                <a:ln>
                  <a:noFill/>
                </a:ln>
                <a:solidFill>
                  <a:srgbClr val="002060"/>
                </a:solidFill>
                <a:effectLst/>
                <a:ea typeface="Times New Roman" pitchFamily="18" charset="0"/>
                <a:cs typeface="Calibri" pitchFamily="34" charset="0"/>
              </a:rPr>
              <a:t>rete familiare e sociale</a:t>
            </a:r>
            <a:r>
              <a:rPr kumimoji="0" lang="it-IT" sz="1400" b="0" i="0" u="none" strike="noStrike" cap="none" normalizeH="0" baseline="0" dirty="0" smtClean="0">
                <a:ln>
                  <a:noFill/>
                </a:ln>
                <a:solidFill>
                  <a:srgbClr val="002060"/>
                </a:solidFill>
                <a:effectLst/>
                <a:ea typeface="Times New Roman" pitchFamily="18" charset="0"/>
                <a:cs typeface="Calibri" pitchFamily="34" charset="0"/>
              </a:rPr>
              <a:t>, </a:t>
            </a:r>
            <a:r>
              <a:rPr kumimoji="0" lang="it-IT" sz="1400" b="0" i="0" u="none" strike="noStrike" cap="none" normalizeH="0" baseline="0" dirty="0">
                <a:ln>
                  <a:noFill/>
                </a:ln>
                <a:solidFill>
                  <a:srgbClr val="002060"/>
                </a:solidFill>
                <a:effectLst/>
                <a:ea typeface="Times New Roman" pitchFamily="18" charset="0"/>
                <a:cs typeface="Calibri" pitchFamily="34" charset="0"/>
              </a:rPr>
              <a:t>attività lavorativa, tabagismo, menarca,</a:t>
            </a:r>
            <a:r>
              <a:rPr kumimoji="0" lang="it-IT" sz="1400" b="0" i="0" u="none" strike="noStrike" cap="none" normalizeH="0" dirty="0">
                <a:ln>
                  <a:noFill/>
                </a:ln>
                <a:solidFill>
                  <a:srgbClr val="002060"/>
                </a:solidFill>
                <a:effectLst/>
                <a:ea typeface="Times New Roman" pitchFamily="18" charset="0"/>
                <a:cs typeface="Calibri" pitchFamily="34" charset="0"/>
              </a:rPr>
              <a:t> </a:t>
            </a:r>
            <a:r>
              <a:rPr kumimoji="0" lang="it-IT" sz="1400" b="0" i="0" u="none" strike="noStrike" cap="none" normalizeH="0" baseline="0" dirty="0">
                <a:ln>
                  <a:noFill/>
                </a:ln>
                <a:solidFill>
                  <a:srgbClr val="002060"/>
                </a:solidFill>
                <a:effectLst/>
                <a:ea typeface="Times New Roman" pitchFamily="18" charset="0"/>
                <a:cs typeface="Calibri" pitchFamily="34" charset="0"/>
              </a:rPr>
              <a:t>ciclo mestruale,</a:t>
            </a:r>
            <a:r>
              <a:rPr kumimoji="0" lang="it-IT" sz="1400" b="0" i="0" u="none" strike="noStrike" cap="none" normalizeH="0" dirty="0">
                <a:ln>
                  <a:noFill/>
                </a:ln>
                <a:solidFill>
                  <a:srgbClr val="002060"/>
                </a:solidFill>
                <a:effectLst/>
                <a:ea typeface="Times New Roman" pitchFamily="18" charset="0"/>
                <a:cs typeface="Calibri" pitchFamily="34" charset="0"/>
              </a:rPr>
              <a:t> </a:t>
            </a:r>
            <a:r>
              <a:rPr kumimoji="0" lang="it-IT" sz="1400" b="0" i="0" u="none" strike="noStrike" cap="none" normalizeH="0" baseline="0" dirty="0">
                <a:ln>
                  <a:noFill/>
                </a:ln>
                <a:solidFill>
                  <a:srgbClr val="002060"/>
                </a:solidFill>
                <a:effectLst/>
                <a:ea typeface="Times New Roman" pitchFamily="18" charset="0"/>
                <a:cs typeface="Calibri" pitchFamily="34" charset="0"/>
              </a:rPr>
              <a:t>gravidanze, aborti spontanei, IVG/età menopausa, alvo, diuresi, ritmo sonno-veglia,</a:t>
            </a:r>
            <a:r>
              <a:rPr kumimoji="0" lang="it-IT" sz="1400" b="0" i="0" u="none" strike="noStrike" cap="none" normalizeH="0" dirty="0">
                <a:ln>
                  <a:noFill/>
                </a:ln>
                <a:solidFill>
                  <a:srgbClr val="002060"/>
                </a:solidFill>
                <a:effectLst/>
                <a:ea typeface="Times New Roman" pitchFamily="18" charset="0"/>
                <a:cs typeface="Calibri" pitchFamily="34" charset="0"/>
              </a:rPr>
              <a:t> </a:t>
            </a:r>
            <a:r>
              <a:rPr kumimoji="0" lang="it-IT" sz="1400" b="0" i="0" u="none" strike="noStrike" cap="none" normalizeH="0" dirty="0" err="1">
                <a:ln>
                  <a:noFill/>
                </a:ln>
                <a:solidFill>
                  <a:srgbClr val="002060"/>
                </a:solidFill>
                <a:effectLst/>
                <a:ea typeface="Times New Roman" pitchFamily="18" charset="0"/>
                <a:cs typeface="Calibri" pitchFamily="34" charset="0"/>
              </a:rPr>
              <a:t>p</a:t>
            </a:r>
            <a:r>
              <a:rPr kumimoji="0" lang="it-IT" sz="1400" b="0" i="0" u="none" strike="noStrike" cap="none" normalizeH="0" baseline="0" dirty="0" err="1">
                <a:ln>
                  <a:noFill/>
                </a:ln>
                <a:solidFill>
                  <a:srgbClr val="002060"/>
                </a:solidFill>
                <a:effectLst/>
                <a:ea typeface="Times New Roman" pitchFamily="18" charset="0"/>
                <a:cs typeface="Calibri" pitchFamily="34" charset="0"/>
              </a:rPr>
              <a:t>otus</a:t>
            </a:r>
            <a:r>
              <a:rPr lang="it-IT" sz="1400" dirty="0">
                <a:solidFill>
                  <a:srgbClr val="002060"/>
                </a:solidFill>
                <a:ea typeface="Times New Roman" pitchFamily="18" charset="0"/>
                <a:cs typeface="Calibri" pitchFamily="34" charset="0"/>
              </a:rPr>
              <a:t>, </a:t>
            </a:r>
            <a:r>
              <a:rPr kumimoji="0" lang="it-IT" sz="1400" b="0" i="0" u="none" strike="noStrike" cap="none" normalizeH="0" dirty="0">
                <a:ln>
                  <a:noFill/>
                </a:ln>
                <a:solidFill>
                  <a:srgbClr val="002060"/>
                </a:solidFill>
                <a:effectLst/>
                <a:ea typeface="Times New Roman" pitchFamily="18" charset="0"/>
                <a:cs typeface="Calibri" pitchFamily="34" charset="0"/>
              </a:rPr>
              <a:t>uso/abuso </a:t>
            </a:r>
            <a:r>
              <a:rPr kumimoji="0" lang="it-IT" sz="1400" b="0" i="0" u="none" strike="noStrike" cap="none" normalizeH="0" dirty="0" smtClean="0">
                <a:ln>
                  <a:noFill/>
                </a:ln>
                <a:solidFill>
                  <a:srgbClr val="002060"/>
                </a:solidFill>
                <a:effectLst/>
                <a:ea typeface="Times New Roman" pitchFamily="18" charset="0"/>
                <a:cs typeface="Calibri" pitchFamily="34" charset="0"/>
              </a:rPr>
              <a:t>alcol/sostanza, ….  </a:t>
            </a:r>
            <a:endParaRPr kumimoji="0" lang="it-IT" sz="1400" b="0" i="0" u="none" strike="noStrike" cap="none" normalizeH="0" baseline="0" dirty="0">
              <a:ln>
                <a:noFill/>
              </a:ln>
              <a:solidFill>
                <a:srgbClr val="002060"/>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t-IT" sz="1400" b="1" i="0" u="none" strike="noStrike" cap="none" normalizeH="0" baseline="0" dirty="0">
                <a:ln>
                  <a:noFill/>
                </a:ln>
                <a:solidFill>
                  <a:srgbClr val="002060"/>
                </a:solidFill>
                <a:effectLst/>
                <a:ea typeface="Times New Roman" pitchFamily="18" charset="0"/>
                <a:cs typeface="Calibri" pitchFamily="34" charset="0"/>
              </a:rPr>
              <a:t>Attività fisica</a:t>
            </a:r>
            <a:r>
              <a:rPr kumimoji="0" lang="it-IT" sz="1400" b="0" i="0" u="none" strike="noStrike" cap="none" normalizeH="0" baseline="0" dirty="0">
                <a:ln>
                  <a:noFill/>
                </a:ln>
                <a:solidFill>
                  <a:srgbClr val="002060"/>
                </a:solidFill>
                <a:effectLst/>
                <a:ea typeface="Times New Roman" pitchFamily="18" charset="0"/>
                <a:cs typeface="Calibri" pitchFamily="34" charset="0"/>
              </a:rPr>
              <a:t>: </a:t>
            </a:r>
            <a:r>
              <a:rPr kumimoji="0" lang="it-IT" sz="1400" b="0" i="0" u="none" strike="noStrike" cap="none" normalizeH="0" baseline="0" dirty="0" smtClean="0">
                <a:ln>
                  <a:noFill/>
                </a:ln>
                <a:solidFill>
                  <a:srgbClr val="002060"/>
                </a:solidFill>
                <a:effectLst/>
                <a:ea typeface="Times New Roman" pitchFamily="18" charset="0"/>
                <a:cs typeface="Calibri" pitchFamily="34" charset="0"/>
              </a:rPr>
              <a:t>tipologia, tempistica</a:t>
            </a:r>
            <a:r>
              <a:rPr kumimoji="0" lang="it-IT" sz="1400" b="0" i="0" u="none" strike="noStrike" cap="none" normalizeH="0" dirty="0" smtClean="0">
                <a:ln>
                  <a:noFill/>
                </a:ln>
                <a:solidFill>
                  <a:srgbClr val="002060"/>
                </a:solidFill>
                <a:effectLst/>
                <a:ea typeface="Times New Roman" pitchFamily="18" charset="0"/>
                <a:cs typeface="Calibri"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it-IT" sz="1400" b="1" dirty="0" smtClean="0">
                <a:solidFill>
                  <a:srgbClr val="002060"/>
                </a:solidFill>
                <a:ea typeface="Times New Roman" pitchFamily="18" charset="0"/>
                <a:cs typeface="Calibri" pitchFamily="34" charset="0"/>
              </a:rPr>
              <a:t>Anamnesi </a:t>
            </a:r>
            <a:r>
              <a:rPr lang="it-IT" sz="1400" b="1" dirty="0">
                <a:solidFill>
                  <a:srgbClr val="002060"/>
                </a:solidFill>
                <a:ea typeface="Times New Roman" pitchFamily="18" charset="0"/>
                <a:cs typeface="Calibri" pitchFamily="34" charset="0"/>
              </a:rPr>
              <a:t>patologica remota e prossima: </a:t>
            </a:r>
            <a:r>
              <a:rPr lang="it-IT" sz="1400" dirty="0">
                <a:solidFill>
                  <a:srgbClr val="002060"/>
                </a:solidFill>
                <a:ea typeface="Times New Roman" pitchFamily="18" charset="0"/>
                <a:cs typeface="Calibri" pitchFamily="34" charset="0"/>
              </a:rPr>
              <a:t>malattie metaboliche e cardiovascolari (diabete, sindrome metabolica, dislipidemie, ipertensione, cardiopatia ischemica, ecc.), respiratorie (asma, </a:t>
            </a:r>
            <a:r>
              <a:rPr lang="it-IT" sz="1400" dirty="0" smtClean="0">
                <a:solidFill>
                  <a:srgbClr val="002060"/>
                </a:solidFill>
                <a:ea typeface="Times New Roman" pitchFamily="18" charset="0"/>
                <a:cs typeface="Calibri" pitchFamily="34" charset="0"/>
              </a:rPr>
              <a:t>OSAS, </a:t>
            </a:r>
            <a:r>
              <a:rPr lang="it-IT" sz="1400" dirty="0">
                <a:solidFill>
                  <a:srgbClr val="002060"/>
                </a:solidFill>
                <a:ea typeface="Times New Roman" pitchFamily="18" charset="0"/>
                <a:cs typeface="Calibri" pitchFamily="34" charset="0"/>
              </a:rPr>
              <a:t>sindrome da ipoventilazione ecc.), endocrine (patologie tiroidee ecc.), gastrointestinali (esofagite da reflusso ecc.), </a:t>
            </a:r>
            <a:r>
              <a:rPr lang="it-IT" sz="1400" dirty="0" smtClean="0">
                <a:solidFill>
                  <a:srgbClr val="002060"/>
                </a:solidFill>
                <a:ea typeface="Times New Roman" pitchFamily="18" charset="0"/>
                <a:cs typeface="Calibri" pitchFamily="34" charset="0"/>
              </a:rPr>
              <a:t>interventi chirurgici, </a:t>
            </a:r>
            <a:r>
              <a:rPr lang="it-IT" sz="1400" dirty="0" err="1" smtClean="0">
                <a:solidFill>
                  <a:srgbClr val="002060"/>
                </a:solidFill>
                <a:ea typeface="Times New Roman" pitchFamily="18" charset="0"/>
                <a:cs typeface="Calibri" pitchFamily="34" charset="0"/>
              </a:rPr>
              <a:t>…Terapia</a:t>
            </a:r>
            <a:r>
              <a:rPr lang="it-IT" sz="1400" dirty="0" smtClean="0">
                <a:solidFill>
                  <a:srgbClr val="002060"/>
                </a:solidFill>
                <a:ea typeface="Times New Roman" pitchFamily="18" charset="0"/>
                <a:cs typeface="Calibri" pitchFamily="34" charset="0"/>
              </a:rPr>
              <a:t>  farmacologica ed integratori in corso</a:t>
            </a:r>
            <a:endParaRPr lang="it-IT" sz="1400" dirty="0">
              <a:solidFill>
                <a:srgbClr val="002060"/>
              </a:solidFill>
              <a:ea typeface="Times New Roman" pitchFamily="18" charset="0"/>
              <a:cs typeface="Calibri" pitchFamily="34" charset="0"/>
            </a:endParaRPr>
          </a:p>
          <a:p>
            <a:pPr marL="285750" indent="-285750" eaLnBrk="0" fontAlgn="base" hangingPunct="0">
              <a:spcBef>
                <a:spcPct val="0"/>
              </a:spcBef>
              <a:spcAft>
                <a:spcPct val="0"/>
              </a:spcAft>
              <a:buFont typeface="Wingdings" panose="05000000000000000000" pitchFamily="2" charset="2"/>
              <a:buChar char="ü"/>
            </a:pPr>
            <a:r>
              <a:rPr lang="it-IT" sz="1400" b="1" dirty="0">
                <a:solidFill>
                  <a:srgbClr val="002060"/>
                </a:solidFill>
              </a:rPr>
              <a:t>Valutazione clinico-nutrizionale:</a:t>
            </a:r>
            <a:r>
              <a:rPr lang="it-IT" sz="1400" dirty="0">
                <a:solidFill>
                  <a:srgbClr val="002060"/>
                </a:solidFill>
              </a:rPr>
              <a:t> </a:t>
            </a:r>
            <a:r>
              <a:rPr lang="it-IT" sz="1400" dirty="0">
                <a:solidFill>
                  <a:srgbClr val="002060"/>
                </a:solidFill>
                <a:cs typeface="Calibri" pitchFamily="34" charset="0"/>
              </a:rPr>
              <a:t>e</a:t>
            </a:r>
            <a:r>
              <a:rPr lang="it-IT" sz="1400" dirty="0">
                <a:solidFill>
                  <a:srgbClr val="002060"/>
                </a:solidFill>
                <a:ea typeface="Times New Roman" pitchFamily="18" charset="0"/>
                <a:cs typeface="Calibri" pitchFamily="34" charset="0"/>
              </a:rPr>
              <a:t>same obiettivo, </a:t>
            </a:r>
            <a:r>
              <a:rPr lang="it-IT" sz="1400" dirty="0">
                <a:solidFill>
                  <a:srgbClr val="002060"/>
                </a:solidFill>
              </a:rPr>
              <a:t>esami ematochimici, con particolare attenzione a vitamine e minerali, indagini strumentali, screening per </a:t>
            </a:r>
            <a:r>
              <a:rPr lang="it-IT" sz="1400" dirty="0" err="1">
                <a:solidFill>
                  <a:srgbClr val="002060"/>
                </a:solidFill>
              </a:rPr>
              <a:t>sarcopenia</a:t>
            </a:r>
            <a:r>
              <a:rPr lang="it-IT" sz="1400" dirty="0">
                <a:solidFill>
                  <a:srgbClr val="002060"/>
                </a:solidFill>
              </a:rPr>
              <a:t> e </a:t>
            </a:r>
            <a:r>
              <a:rPr lang="it-IT" sz="1400" dirty="0" smtClean="0">
                <a:solidFill>
                  <a:srgbClr val="002060"/>
                </a:solidFill>
              </a:rPr>
              <a:t>malnutrizione, screening per </a:t>
            </a:r>
            <a:r>
              <a:rPr lang="it-IT" sz="1400" dirty="0" err="1" smtClean="0">
                <a:solidFill>
                  <a:srgbClr val="002060"/>
                </a:solidFill>
              </a:rPr>
              <a:t>Osas</a:t>
            </a:r>
            <a:r>
              <a:rPr lang="it-IT" sz="1400" dirty="0" smtClean="0">
                <a:solidFill>
                  <a:srgbClr val="002060"/>
                </a:solidFill>
              </a:rPr>
              <a:t> (</a:t>
            </a:r>
            <a:r>
              <a:rPr lang="it-IT" sz="1400" dirty="0" smtClean="0">
                <a:solidFill>
                  <a:srgbClr val="002060"/>
                </a:solidFill>
                <a:ea typeface="Times New Roman" pitchFamily="18" charset="0"/>
                <a:cs typeface="Calibri" pitchFamily="34" charset="0"/>
              </a:rPr>
              <a:t>Stop bang – </a:t>
            </a:r>
            <a:r>
              <a:rPr lang="it-IT" sz="1400" dirty="0" smtClean="0">
                <a:solidFill>
                  <a:srgbClr val="002060"/>
                </a:solidFill>
                <a:ea typeface="Times New Roman" pitchFamily="18" charset="0"/>
                <a:cs typeface="Calibri" pitchFamily="34" charset="0"/>
              </a:rPr>
              <a:t>ESS)</a:t>
            </a:r>
            <a:endParaRPr lang="it-IT" sz="1400" u="sng" dirty="0">
              <a:solidFill>
                <a:srgbClr val="FF0000"/>
              </a:solidFill>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it-IT" sz="1400" b="1" i="0" u="none" strike="noStrike" cap="none" normalizeH="0" baseline="0" dirty="0">
                <a:ln>
                  <a:noFill/>
                </a:ln>
                <a:solidFill>
                  <a:srgbClr val="002060"/>
                </a:solidFill>
                <a:effectLst/>
                <a:ea typeface="Times New Roman" pitchFamily="18" charset="0"/>
                <a:cs typeface="Calibri" pitchFamily="34" charset="0"/>
              </a:rPr>
              <a:t>Dati antropometrici e strumentali: </a:t>
            </a:r>
            <a:r>
              <a:rPr kumimoji="0" lang="it-IT" sz="1400" b="0" i="0" u="none" strike="noStrike" cap="none" normalizeH="0" baseline="0" dirty="0">
                <a:ln>
                  <a:noFill/>
                </a:ln>
                <a:solidFill>
                  <a:srgbClr val="002060"/>
                </a:solidFill>
                <a:effectLst/>
                <a:ea typeface="Times New Roman" pitchFamily="18" charset="0"/>
                <a:cs typeface="Calibri" pitchFamily="34" charset="0"/>
              </a:rPr>
              <a:t>peso Kg</a:t>
            </a:r>
            <a:r>
              <a:rPr lang="it-IT" sz="1400" dirty="0">
                <a:solidFill>
                  <a:srgbClr val="002060"/>
                </a:solidFill>
                <a:ea typeface="Times New Roman" pitchFamily="18" charset="0"/>
                <a:cs typeface="Calibri" pitchFamily="34" charset="0"/>
              </a:rPr>
              <a:t>,</a:t>
            </a:r>
            <a:r>
              <a:rPr kumimoji="0" lang="it-IT" sz="1400" b="0" i="0" u="none" strike="noStrike" cap="none" normalizeH="0" baseline="0" dirty="0">
                <a:ln>
                  <a:noFill/>
                </a:ln>
                <a:solidFill>
                  <a:srgbClr val="002060"/>
                </a:solidFill>
                <a:effectLst/>
                <a:ea typeface="Times New Roman" pitchFamily="18" charset="0"/>
                <a:cs typeface="Calibri" pitchFamily="34" charset="0"/>
              </a:rPr>
              <a:t> altezza cm,</a:t>
            </a:r>
            <a:r>
              <a:rPr kumimoji="0" lang="it-IT" sz="1400" b="0" i="0" u="none" strike="noStrike" cap="none" normalizeH="0" dirty="0">
                <a:ln>
                  <a:noFill/>
                </a:ln>
                <a:solidFill>
                  <a:srgbClr val="002060"/>
                </a:solidFill>
                <a:effectLst/>
                <a:ea typeface="Times New Roman" pitchFamily="18" charset="0"/>
                <a:cs typeface="Calibri" pitchFamily="34" charset="0"/>
              </a:rPr>
              <a:t> IMC, </a:t>
            </a:r>
            <a:r>
              <a:rPr kumimoji="0" lang="it-IT" sz="1400" b="0" i="0" u="none" strike="noStrike" cap="none" normalizeH="0" baseline="0" dirty="0">
                <a:ln>
                  <a:noFill/>
                </a:ln>
                <a:solidFill>
                  <a:srgbClr val="002060"/>
                </a:solidFill>
                <a:effectLst/>
                <a:ea typeface="Times New Roman" pitchFamily="18" charset="0"/>
                <a:cs typeface="Calibri" pitchFamily="34" charset="0"/>
              </a:rPr>
              <a:t>circ. collo cm, circ. vita cm,</a:t>
            </a:r>
            <a:r>
              <a:rPr kumimoji="0" lang="it-IT" sz="1400" b="0" i="0" u="none" strike="noStrike" cap="none" normalizeH="0" dirty="0">
                <a:ln>
                  <a:noFill/>
                </a:ln>
                <a:solidFill>
                  <a:srgbClr val="002060"/>
                </a:solidFill>
                <a:effectLst/>
                <a:ea typeface="Times New Roman" pitchFamily="18" charset="0"/>
                <a:cs typeface="Calibri" pitchFamily="34" charset="0"/>
              </a:rPr>
              <a:t> </a:t>
            </a:r>
            <a:r>
              <a:rPr kumimoji="0" lang="it-IT" sz="1400" b="0" i="0" u="none" strike="noStrike" cap="none" normalizeH="0" baseline="0" dirty="0">
                <a:ln>
                  <a:noFill/>
                </a:ln>
                <a:solidFill>
                  <a:srgbClr val="002060"/>
                </a:solidFill>
                <a:effectLst/>
                <a:ea typeface="Times New Roman" pitchFamily="18" charset="0"/>
                <a:cs typeface="Calibri" pitchFamily="34" charset="0"/>
              </a:rPr>
              <a:t>circ. fianchi cm; BIVA </a:t>
            </a:r>
            <a:r>
              <a:rPr lang="it-IT" sz="1400" dirty="0">
                <a:solidFill>
                  <a:srgbClr val="002060"/>
                </a:solidFill>
                <a:ea typeface="Times New Roman" pitchFamily="18" charset="0"/>
                <a:cs typeface="Calibri" pitchFamily="34" charset="0"/>
              </a:rPr>
              <a:t>e/o densitometria assiale a raggi X (DXA); </a:t>
            </a:r>
            <a:r>
              <a:rPr kumimoji="0" lang="it-IT" sz="1400" b="0" i="0" u="none" strike="noStrike" cap="none" normalizeH="0" baseline="0" dirty="0">
                <a:ln>
                  <a:noFill/>
                </a:ln>
                <a:solidFill>
                  <a:srgbClr val="002060"/>
                </a:solidFill>
                <a:effectLst/>
                <a:ea typeface="Times New Roman" pitchFamily="18" charset="0"/>
                <a:cs typeface="Calibri" pitchFamily="34" charset="0"/>
              </a:rPr>
              <a:t>HG; </a:t>
            </a:r>
            <a:r>
              <a:rPr lang="it-IT" sz="1400" dirty="0">
                <a:solidFill>
                  <a:srgbClr val="002060"/>
                </a:solidFill>
                <a:ea typeface="Times New Roman" pitchFamily="18" charset="0"/>
                <a:cs typeface="Calibri" pitchFamily="34" charset="0"/>
              </a:rPr>
              <a:t>dispendio energetico a riposo e quoziente respiratorio -calorimetria indiretta- (ove possibile)</a:t>
            </a:r>
          </a:p>
          <a:p>
            <a:pPr marL="285750" lvl="0" indent="-285750" eaLnBrk="0" fontAlgn="base" hangingPunct="0">
              <a:spcBef>
                <a:spcPct val="0"/>
              </a:spcBef>
              <a:spcAft>
                <a:spcPct val="0"/>
              </a:spcAft>
              <a:buFont typeface="Wingdings" panose="05000000000000000000" pitchFamily="2" charset="2"/>
              <a:buChar char="ü"/>
            </a:pPr>
            <a:r>
              <a:rPr kumimoji="0" lang="it-IT" sz="1400" b="1" i="0" u="none" strike="noStrike" cap="none" normalizeH="0" baseline="0" dirty="0">
                <a:ln>
                  <a:noFill/>
                </a:ln>
                <a:solidFill>
                  <a:srgbClr val="002060"/>
                </a:solidFill>
                <a:effectLst/>
                <a:ea typeface="Times New Roman" pitchFamily="18" charset="0"/>
                <a:cs typeface="Calibri" pitchFamily="34" charset="0"/>
              </a:rPr>
              <a:t>Andamento ponderale: </a:t>
            </a:r>
            <a:r>
              <a:rPr kumimoji="0" lang="it-IT" sz="1400" i="0" u="none" strike="noStrike" cap="none" normalizeH="0" baseline="0" dirty="0">
                <a:ln>
                  <a:noFill/>
                </a:ln>
                <a:solidFill>
                  <a:srgbClr val="002060"/>
                </a:solidFill>
                <a:effectLst/>
                <a:ea typeface="Times New Roman" pitchFamily="18" charset="0"/>
                <a:cs typeface="Calibri" pitchFamily="34" charset="0"/>
              </a:rPr>
              <a:t>storia del peso </a:t>
            </a:r>
            <a:r>
              <a:rPr lang="it-IT" sz="1400" dirty="0">
                <a:solidFill>
                  <a:srgbClr val="002060"/>
                </a:solidFill>
                <a:ea typeface="Times New Roman" pitchFamily="18" charset="0"/>
                <a:cs typeface="Calibri" pitchFamily="34" charset="0"/>
              </a:rPr>
              <a:t>nelle varie fasce di età </a:t>
            </a:r>
            <a:r>
              <a:rPr kumimoji="0" lang="it-IT" sz="1400" i="0" u="none" strike="noStrike" cap="none" normalizeH="0" baseline="0" dirty="0">
                <a:ln>
                  <a:noFill/>
                </a:ln>
                <a:solidFill>
                  <a:srgbClr val="002060"/>
                </a:solidFill>
                <a:effectLst/>
                <a:ea typeface="Times New Roman" pitchFamily="18" charset="0"/>
                <a:cs typeface="Calibri" pitchFamily="34" charset="0"/>
              </a:rPr>
              <a:t>(nascita, </a:t>
            </a:r>
            <a:r>
              <a:rPr lang="it-IT" sz="1400" dirty="0">
                <a:solidFill>
                  <a:srgbClr val="002060"/>
                </a:solidFill>
                <a:ea typeface="Times New Roman" pitchFamily="18" charset="0"/>
                <a:cs typeface="Calibri" pitchFamily="34" charset="0"/>
              </a:rPr>
              <a:t>infanzia, adolescenza, età adulta ecc.); pe</a:t>
            </a:r>
            <a:r>
              <a:rPr kumimoji="0" lang="it-IT" sz="1400" b="0" i="0" u="none" strike="noStrike" cap="none" normalizeH="0" baseline="0" dirty="0">
                <a:ln>
                  <a:noFill/>
                </a:ln>
                <a:solidFill>
                  <a:srgbClr val="002060"/>
                </a:solidFill>
                <a:effectLst/>
                <a:ea typeface="Times New Roman" pitchFamily="18" charset="0"/>
                <a:cs typeface="Calibri" pitchFamily="34" charset="0"/>
              </a:rPr>
              <a:t>so abituale, peso massimo, peso minimo; e</a:t>
            </a:r>
            <a:r>
              <a:rPr lang="it-IT" sz="1400" dirty="0">
                <a:solidFill>
                  <a:srgbClr val="002060"/>
                </a:solidFill>
                <a:ea typeface="Times New Roman" pitchFamily="18" charset="0"/>
                <a:cs typeface="Calibri" pitchFamily="34" charset="0"/>
              </a:rPr>
              <a:t>tà insorgenza obesità e fattori aggravanti, obiettivi personali di perdita di peso ecc.</a:t>
            </a:r>
          </a:p>
          <a:p>
            <a:pPr marL="285750" indent="-285750">
              <a:buFont typeface="Wingdings" panose="05000000000000000000" pitchFamily="2" charset="2"/>
              <a:buChar char="ü"/>
            </a:pPr>
            <a:r>
              <a:rPr lang="it-IT" sz="1400" b="1" dirty="0">
                <a:solidFill>
                  <a:srgbClr val="002060"/>
                </a:solidFill>
                <a:ea typeface="Times New Roman" pitchFamily="18" charset="0"/>
                <a:cs typeface="Calibri" pitchFamily="34" charset="0"/>
              </a:rPr>
              <a:t>Anamnesi alimentare: </a:t>
            </a:r>
            <a:r>
              <a:rPr lang="it-IT" sz="1400" dirty="0">
                <a:solidFill>
                  <a:srgbClr val="002060"/>
                </a:solidFill>
                <a:ea typeface="Times New Roman" pitchFamily="18" charset="0"/>
                <a:cs typeface="Calibri" pitchFamily="34" charset="0"/>
              </a:rPr>
              <a:t>storia dietetica (alimentazione pregressa, numero e tipologia diete, durata, eventuale terapia farmacologica, massimo calo ponderale, mantenimento peso raggiunto, recupero ponderale e sua motivazione, ecc.); indagine alimentare (alimentazione attuale) questionario di frequenza di consumo, diario alimentare </a:t>
            </a:r>
            <a:r>
              <a:rPr lang="it-IT" sz="1400" dirty="0" smtClean="0">
                <a:solidFill>
                  <a:srgbClr val="002060"/>
                </a:solidFill>
                <a:ea typeface="Times New Roman" pitchFamily="18" charset="0"/>
                <a:cs typeface="Calibri" pitchFamily="34" charset="0"/>
              </a:rPr>
              <a:t>, apporti </a:t>
            </a:r>
            <a:r>
              <a:rPr lang="it-IT" sz="1400" dirty="0">
                <a:solidFill>
                  <a:srgbClr val="002060"/>
                </a:solidFill>
                <a:ea typeface="Times New Roman" pitchFamily="18" charset="0"/>
                <a:cs typeface="Calibri" pitchFamily="34" charset="0"/>
              </a:rPr>
              <a:t>macro e micro nutrienti, acqua, alcool, soft drinks, preferenze alimentari, intolleranze, allergie, esclusioni alimenti, prodotti preconfezionati, pasti da asporto, modalità di preparazione dei pasti, pasti fuori </a:t>
            </a:r>
            <a:r>
              <a:rPr lang="it-IT" sz="1400" dirty="0" smtClean="0">
                <a:solidFill>
                  <a:srgbClr val="002060"/>
                </a:solidFill>
                <a:ea typeface="Times New Roman" pitchFamily="18" charset="0"/>
                <a:cs typeface="Calibri" pitchFamily="34" charset="0"/>
              </a:rPr>
              <a:t>casa; </a:t>
            </a:r>
            <a:r>
              <a:rPr lang="it-IT" sz="1400" dirty="0">
                <a:solidFill>
                  <a:srgbClr val="002060"/>
                </a:solidFill>
                <a:ea typeface="Times New Roman" pitchFamily="18" charset="0"/>
                <a:cs typeface="Calibri" pitchFamily="34" charset="0"/>
              </a:rPr>
              <a:t>abitudini alimentari dei familiari</a:t>
            </a:r>
          </a:p>
          <a:p>
            <a:pPr marL="285750" indent="-285750">
              <a:buFont typeface="Wingdings" panose="05000000000000000000" pitchFamily="2" charset="2"/>
              <a:buChar char="ü"/>
            </a:pPr>
            <a:r>
              <a:rPr lang="it-IT" sz="1400" b="1" dirty="0">
                <a:solidFill>
                  <a:srgbClr val="002060"/>
                </a:solidFill>
                <a:ea typeface="Times New Roman" pitchFamily="18" charset="0"/>
                <a:cs typeface="Calibri" pitchFamily="34" charset="0"/>
              </a:rPr>
              <a:t>Comportamento alimentare: </a:t>
            </a:r>
            <a:r>
              <a:rPr lang="it-IT" sz="1400" dirty="0" err="1">
                <a:solidFill>
                  <a:srgbClr val="002060"/>
                </a:solidFill>
                <a:ea typeface="Times New Roman" pitchFamily="18" charset="0"/>
                <a:cs typeface="Calibri" pitchFamily="34" charset="0"/>
              </a:rPr>
              <a:t>iperfagia</a:t>
            </a:r>
            <a:r>
              <a:rPr lang="it-IT" sz="1400" dirty="0">
                <a:solidFill>
                  <a:srgbClr val="002060"/>
                </a:solidFill>
                <a:ea typeface="Times New Roman" pitchFamily="18" charset="0"/>
                <a:cs typeface="Calibri" pitchFamily="34" charset="0"/>
              </a:rPr>
              <a:t> e tachifagia prandiali,  grazing, picking, </a:t>
            </a:r>
            <a:r>
              <a:rPr lang="it-IT" sz="1400" dirty="0" err="1">
                <a:solidFill>
                  <a:srgbClr val="002060"/>
                </a:solidFill>
                <a:ea typeface="Times New Roman" pitchFamily="18" charset="0"/>
                <a:cs typeface="Calibri" pitchFamily="34" charset="0"/>
              </a:rPr>
              <a:t>nibbling</a:t>
            </a:r>
            <a:r>
              <a:rPr lang="it-IT" sz="1400" dirty="0">
                <a:solidFill>
                  <a:srgbClr val="002060"/>
                </a:solidFill>
                <a:ea typeface="Times New Roman" pitchFamily="18" charset="0"/>
                <a:cs typeface="Calibri" pitchFamily="34" charset="0"/>
              </a:rPr>
              <a:t>, </a:t>
            </a:r>
            <a:r>
              <a:rPr lang="it-IT" sz="1400" dirty="0" err="1">
                <a:solidFill>
                  <a:srgbClr val="002060"/>
                </a:solidFill>
                <a:ea typeface="Times New Roman" pitchFamily="18" charset="0"/>
                <a:cs typeface="Calibri" pitchFamily="34" charset="0"/>
              </a:rPr>
              <a:t>emotional</a:t>
            </a:r>
            <a:r>
              <a:rPr lang="it-IT" sz="1400" dirty="0">
                <a:solidFill>
                  <a:srgbClr val="002060"/>
                </a:solidFill>
                <a:ea typeface="Times New Roman" pitchFamily="18" charset="0"/>
                <a:cs typeface="Calibri" pitchFamily="34" charset="0"/>
              </a:rPr>
              <a:t> </a:t>
            </a:r>
            <a:r>
              <a:rPr lang="it-IT" sz="1400" dirty="0" err="1">
                <a:solidFill>
                  <a:srgbClr val="002060"/>
                </a:solidFill>
                <a:ea typeface="Times New Roman" pitchFamily="18" charset="0"/>
                <a:cs typeface="Calibri" pitchFamily="34" charset="0"/>
              </a:rPr>
              <a:t>eating</a:t>
            </a:r>
            <a:r>
              <a:rPr lang="it-IT" sz="1400" dirty="0">
                <a:solidFill>
                  <a:srgbClr val="002060"/>
                </a:solidFill>
                <a:ea typeface="Times New Roman" pitchFamily="18" charset="0"/>
                <a:cs typeface="Calibri" pitchFamily="34" charset="0"/>
              </a:rPr>
              <a:t>, </a:t>
            </a:r>
            <a:r>
              <a:rPr lang="it-IT" sz="1400" dirty="0" err="1">
                <a:solidFill>
                  <a:srgbClr val="002060"/>
                </a:solidFill>
                <a:ea typeface="Times New Roman" pitchFamily="18" charset="0"/>
                <a:cs typeface="Calibri" pitchFamily="34" charset="0"/>
              </a:rPr>
              <a:t>sweet</a:t>
            </a:r>
            <a:r>
              <a:rPr lang="it-IT" sz="1400" dirty="0">
                <a:solidFill>
                  <a:srgbClr val="002060"/>
                </a:solidFill>
                <a:ea typeface="Times New Roman" pitchFamily="18" charset="0"/>
                <a:cs typeface="Calibri" pitchFamily="34" charset="0"/>
              </a:rPr>
              <a:t> </a:t>
            </a:r>
            <a:r>
              <a:rPr lang="it-IT" sz="1400" dirty="0" err="1">
                <a:solidFill>
                  <a:srgbClr val="002060"/>
                </a:solidFill>
                <a:ea typeface="Times New Roman" pitchFamily="18" charset="0"/>
                <a:cs typeface="Calibri" pitchFamily="34" charset="0"/>
              </a:rPr>
              <a:t>eating</a:t>
            </a:r>
            <a:r>
              <a:rPr lang="it-IT" sz="1400" dirty="0">
                <a:solidFill>
                  <a:srgbClr val="002060"/>
                </a:solidFill>
                <a:ea typeface="Times New Roman" pitchFamily="18" charset="0"/>
                <a:cs typeface="Calibri" pitchFamily="34" charset="0"/>
              </a:rPr>
              <a:t>, </a:t>
            </a:r>
            <a:r>
              <a:rPr lang="it-IT" sz="1400" dirty="0" err="1">
                <a:solidFill>
                  <a:srgbClr val="002060"/>
                </a:solidFill>
                <a:ea typeface="Times New Roman" pitchFamily="18" charset="0"/>
                <a:cs typeface="Calibri" pitchFamily="34" charset="0"/>
              </a:rPr>
              <a:t>selective</a:t>
            </a:r>
            <a:r>
              <a:rPr lang="it-IT" sz="1400" dirty="0">
                <a:solidFill>
                  <a:srgbClr val="002060"/>
                </a:solidFill>
                <a:ea typeface="Times New Roman" pitchFamily="18" charset="0"/>
                <a:cs typeface="Calibri" pitchFamily="34" charset="0"/>
              </a:rPr>
              <a:t> food </a:t>
            </a:r>
            <a:r>
              <a:rPr lang="it-IT" sz="1400" dirty="0" err="1">
                <a:solidFill>
                  <a:srgbClr val="002060"/>
                </a:solidFill>
                <a:ea typeface="Times New Roman" pitchFamily="18" charset="0"/>
                <a:cs typeface="Calibri" pitchFamily="34" charset="0"/>
              </a:rPr>
              <a:t>craving</a:t>
            </a:r>
            <a:r>
              <a:rPr lang="it-IT" sz="1400" dirty="0">
                <a:solidFill>
                  <a:srgbClr val="002060"/>
                </a:solidFill>
                <a:ea typeface="Times New Roman" pitchFamily="18" charset="0"/>
                <a:cs typeface="Calibri" pitchFamily="34" charset="0"/>
              </a:rPr>
              <a:t>, night </a:t>
            </a:r>
            <a:r>
              <a:rPr lang="it-IT" sz="1400" dirty="0" err="1">
                <a:solidFill>
                  <a:srgbClr val="002060"/>
                </a:solidFill>
                <a:ea typeface="Times New Roman" pitchFamily="18" charset="0"/>
                <a:cs typeface="Calibri" pitchFamily="34" charset="0"/>
              </a:rPr>
              <a:t>eating</a:t>
            </a:r>
            <a:r>
              <a:rPr lang="it-IT" sz="1400" dirty="0">
                <a:solidFill>
                  <a:srgbClr val="002060"/>
                </a:solidFill>
                <a:ea typeface="Times New Roman" pitchFamily="18" charset="0"/>
                <a:cs typeface="Calibri" pitchFamily="34" charset="0"/>
              </a:rPr>
              <a:t> sindrome, </a:t>
            </a:r>
            <a:r>
              <a:rPr lang="it-IT" sz="1400" dirty="0" err="1" smtClean="0">
                <a:solidFill>
                  <a:srgbClr val="002060"/>
                </a:solidFill>
                <a:ea typeface="Times New Roman" pitchFamily="18" charset="0"/>
                <a:cs typeface="Calibri" pitchFamily="34" charset="0"/>
              </a:rPr>
              <a:t>nocturnal</a:t>
            </a:r>
            <a:r>
              <a:rPr lang="it-IT" sz="1400" dirty="0" smtClean="0">
                <a:solidFill>
                  <a:srgbClr val="002060"/>
                </a:solidFill>
                <a:ea typeface="Times New Roman" pitchFamily="18" charset="0"/>
                <a:cs typeface="Calibri" pitchFamily="34" charset="0"/>
              </a:rPr>
              <a:t> </a:t>
            </a:r>
            <a:r>
              <a:rPr lang="it-IT" sz="1400" dirty="0" err="1">
                <a:solidFill>
                  <a:srgbClr val="002060"/>
                </a:solidFill>
                <a:ea typeface="Times New Roman" pitchFamily="18" charset="0"/>
                <a:cs typeface="Calibri" pitchFamily="34" charset="0"/>
              </a:rPr>
              <a:t>eating</a:t>
            </a:r>
            <a:r>
              <a:rPr lang="it-IT" sz="1400" dirty="0">
                <a:solidFill>
                  <a:srgbClr val="002060"/>
                </a:solidFill>
                <a:ea typeface="Times New Roman" pitchFamily="18" charset="0"/>
                <a:cs typeface="Calibri" pitchFamily="34" charset="0"/>
              </a:rPr>
              <a:t>, food </a:t>
            </a:r>
            <a:r>
              <a:rPr lang="it-IT" sz="1400" dirty="0" err="1">
                <a:solidFill>
                  <a:srgbClr val="002060"/>
                </a:solidFill>
                <a:ea typeface="Times New Roman" pitchFamily="18" charset="0"/>
                <a:cs typeface="Calibri" pitchFamily="34" charset="0"/>
              </a:rPr>
              <a:t>addiction</a:t>
            </a:r>
            <a:r>
              <a:rPr lang="it-IT" sz="1400" dirty="0">
                <a:solidFill>
                  <a:srgbClr val="002060"/>
                </a:solidFill>
                <a:ea typeface="Times New Roman" pitchFamily="18" charset="0"/>
                <a:cs typeface="Calibri" pitchFamily="34" charset="0"/>
              </a:rPr>
              <a:t>, c</a:t>
            </a:r>
            <a:r>
              <a:rPr lang="it-IT" sz="1400" dirty="0">
                <a:solidFill>
                  <a:srgbClr val="002060"/>
                </a:solidFill>
              </a:rPr>
              <a:t>omportamenti  disfunzionali maggiori (storia o sospetto di </a:t>
            </a:r>
            <a:r>
              <a:rPr lang="it-IT" sz="1400" dirty="0" smtClean="0">
                <a:solidFill>
                  <a:srgbClr val="002060"/>
                </a:solidFill>
              </a:rPr>
              <a:t>DNA)</a:t>
            </a:r>
          </a:p>
          <a:p>
            <a:pPr marL="285750" indent="-285750">
              <a:buFont typeface="Wingdings" panose="05000000000000000000" pitchFamily="2" charset="2"/>
              <a:buChar char="ü"/>
            </a:pPr>
            <a:r>
              <a:rPr lang="it-IT" sz="1400" b="1" dirty="0" smtClean="0">
                <a:solidFill>
                  <a:srgbClr val="002060"/>
                </a:solidFill>
                <a:ea typeface="Times New Roman" pitchFamily="18" charset="0"/>
                <a:cs typeface="Calibri" pitchFamily="34" charset="0"/>
              </a:rPr>
              <a:t>Motivo  dell’approccio alla chirurgia </a:t>
            </a:r>
            <a:r>
              <a:rPr lang="it-IT" sz="1400" b="1" dirty="0" err="1" smtClean="0">
                <a:solidFill>
                  <a:srgbClr val="002060"/>
                </a:solidFill>
                <a:ea typeface="Times New Roman" pitchFamily="18" charset="0"/>
                <a:cs typeface="Calibri" pitchFamily="34" charset="0"/>
              </a:rPr>
              <a:t>bariatrica</a:t>
            </a:r>
            <a:endParaRPr lang="it-IT" sz="1400" b="1" dirty="0" smtClean="0">
              <a:solidFill>
                <a:srgbClr val="002060"/>
              </a:solidFill>
              <a:ea typeface="Times New Roman" pitchFamily="18" charset="0"/>
              <a:cs typeface="Calibri" pitchFamily="34" charset="0"/>
            </a:endParaRPr>
          </a:p>
          <a:p>
            <a:pPr marL="285750" indent="-285750">
              <a:buFont typeface="Wingdings" panose="05000000000000000000" pitchFamily="2" charset="2"/>
              <a:buChar char="ü"/>
            </a:pPr>
            <a:r>
              <a:rPr lang="it-IT" sz="1400" b="1" dirty="0" err="1" smtClean="0">
                <a:solidFill>
                  <a:srgbClr val="002060"/>
                </a:solidFill>
                <a:ea typeface="Times New Roman" pitchFamily="18" charset="0"/>
                <a:cs typeface="Calibri" pitchFamily="34" charset="0"/>
              </a:rPr>
              <a:t>Motivazione-disponibilità</a:t>
            </a:r>
            <a:r>
              <a:rPr lang="it-IT" sz="1400" b="1" dirty="0" smtClean="0">
                <a:solidFill>
                  <a:srgbClr val="002060"/>
                </a:solidFill>
                <a:ea typeface="Times New Roman" pitchFamily="18" charset="0"/>
                <a:cs typeface="Calibri" pitchFamily="34" charset="0"/>
              </a:rPr>
              <a:t> </a:t>
            </a:r>
            <a:r>
              <a:rPr lang="it-IT" sz="1400" b="1" dirty="0">
                <a:solidFill>
                  <a:srgbClr val="002060"/>
                </a:solidFill>
                <a:ea typeface="Times New Roman" pitchFamily="18" charset="0"/>
                <a:cs typeface="Calibri" pitchFamily="34" charset="0"/>
              </a:rPr>
              <a:t>al cambiamento</a:t>
            </a:r>
            <a:r>
              <a:rPr lang="it-IT" sz="1400" dirty="0">
                <a:solidFill>
                  <a:srgbClr val="002060"/>
                </a:solidFill>
                <a:ea typeface="Times New Roman" pitchFamily="18" charset="0"/>
                <a:cs typeface="Calibri" pitchFamily="34" charset="0"/>
              </a:rPr>
              <a:t> dello stile di vita (dieta ed esercizio </a:t>
            </a:r>
            <a:r>
              <a:rPr lang="it-IT" sz="1400" dirty="0" smtClean="0">
                <a:solidFill>
                  <a:srgbClr val="002060"/>
                </a:solidFill>
                <a:ea typeface="Times New Roman" pitchFamily="18" charset="0"/>
                <a:cs typeface="Calibri" pitchFamily="34" charset="0"/>
              </a:rPr>
              <a:t>fisico- come e cosa mangiare, tipologia di attività fisica da praticare), </a:t>
            </a:r>
            <a:r>
              <a:rPr lang="it-IT" sz="1400" dirty="0">
                <a:solidFill>
                  <a:srgbClr val="002060"/>
                </a:solidFill>
                <a:ea typeface="Times New Roman" pitchFamily="18" charset="0"/>
                <a:cs typeface="Calibri" pitchFamily="34" charset="0"/>
              </a:rPr>
              <a:t>conoscenze </a:t>
            </a:r>
            <a:r>
              <a:rPr lang="it-IT" sz="1400" dirty="0" smtClean="0">
                <a:solidFill>
                  <a:srgbClr val="002060"/>
                </a:solidFill>
                <a:ea typeface="Times New Roman" pitchFamily="18" charset="0"/>
                <a:cs typeface="Calibri" pitchFamily="34" charset="0"/>
              </a:rPr>
              <a:t>relative </a:t>
            </a:r>
            <a:r>
              <a:rPr lang="it-IT" sz="1400" dirty="0">
                <a:solidFill>
                  <a:srgbClr val="002060"/>
                </a:solidFill>
                <a:ea typeface="Times New Roman" pitchFamily="18" charset="0"/>
                <a:cs typeface="Calibri" pitchFamily="34" charset="0"/>
              </a:rPr>
              <a:t>a procedure bariatriche, alimentazione post, complicanze, </a:t>
            </a:r>
            <a:r>
              <a:rPr lang="it-IT" sz="1400" dirty="0" err="1">
                <a:solidFill>
                  <a:srgbClr val="002060"/>
                </a:solidFill>
                <a:ea typeface="Times New Roman" pitchFamily="18" charset="0"/>
                <a:cs typeface="Calibri" pitchFamily="34" charset="0"/>
              </a:rPr>
              <a:t>supplementazioni</a:t>
            </a:r>
            <a:r>
              <a:rPr lang="it-IT" sz="1400" dirty="0" smtClean="0">
                <a:solidFill>
                  <a:srgbClr val="002060"/>
                </a:solidFill>
                <a:ea typeface="Times New Roman" pitchFamily="18" charset="0"/>
                <a:cs typeface="Calibri" pitchFamily="34" charset="0"/>
              </a:rPr>
              <a:t>, </a:t>
            </a:r>
            <a:r>
              <a:rPr lang="it-IT" sz="1400" dirty="0">
                <a:solidFill>
                  <a:srgbClr val="002060"/>
                </a:solidFill>
                <a:ea typeface="Times New Roman" pitchFamily="18" charset="0"/>
                <a:cs typeface="Calibri" pitchFamily="34" charset="0"/>
              </a:rPr>
              <a:t>ecc. e </a:t>
            </a:r>
            <a:r>
              <a:rPr lang="it-IT" sz="1400" b="1" dirty="0">
                <a:solidFill>
                  <a:srgbClr val="002060"/>
                </a:solidFill>
                <a:ea typeface="Times New Roman" pitchFamily="18" charset="0"/>
                <a:cs typeface="Calibri" pitchFamily="34" charset="0"/>
              </a:rPr>
              <a:t>disponibilità di adesione al FU</a:t>
            </a:r>
          </a:p>
          <a:p>
            <a:pPr marL="285750" indent="-285750">
              <a:buFont typeface="Wingdings" panose="05000000000000000000" pitchFamily="2" charset="2"/>
              <a:buChar char="ü"/>
            </a:pPr>
            <a:r>
              <a:rPr lang="it-IT" sz="1400" b="1" dirty="0">
                <a:solidFill>
                  <a:srgbClr val="002060"/>
                </a:solidFill>
                <a:ea typeface="Times New Roman" pitchFamily="18" charset="0"/>
                <a:cs typeface="Calibri" pitchFamily="34" charset="0"/>
              </a:rPr>
              <a:t>Precedenti procedure endoscopiche e/o </a:t>
            </a:r>
            <a:r>
              <a:rPr lang="it-IT" sz="1400" b="1" dirty="0" smtClean="0">
                <a:solidFill>
                  <a:srgbClr val="002060"/>
                </a:solidFill>
                <a:ea typeface="Times New Roman" pitchFamily="18" charset="0"/>
                <a:cs typeface="Calibri" pitchFamily="34" charset="0"/>
              </a:rPr>
              <a:t>chirurgiche </a:t>
            </a:r>
            <a:r>
              <a:rPr lang="it-IT" sz="1400" b="1" dirty="0" err="1" smtClean="0">
                <a:solidFill>
                  <a:srgbClr val="002060"/>
                </a:solidFill>
                <a:ea typeface="Times New Roman" pitchFamily="18" charset="0"/>
                <a:cs typeface="Calibri" pitchFamily="34" charset="0"/>
              </a:rPr>
              <a:t>bariatriche</a:t>
            </a:r>
            <a:r>
              <a:rPr lang="it-IT" sz="1400" b="1" dirty="0" smtClean="0">
                <a:solidFill>
                  <a:srgbClr val="002060"/>
                </a:solidFill>
                <a:ea typeface="Times New Roman" pitchFamily="18" charset="0"/>
                <a:cs typeface="Calibri" pitchFamily="34" charset="0"/>
              </a:rPr>
              <a:t>: </a:t>
            </a:r>
            <a:r>
              <a:rPr lang="it-IT" sz="1400" dirty="0">
                <a:solidFill>
                  <a:srgbClr val="002060"/>
                </a:solidFill>
                <a:ea typeface="Times New Roman" pitchFamily="18" charset="0"/>
                <a:cs typeface="Calibri" pitchFamily="34" charset="0"/>
              </a:rPr>
              <a:t>quali, quando, andamento, motivazione fallimento</a:t>
            </a:r>
          </a:p>
          <a:p>
            <a:pPr marL="285750" indent="-285750">
              <a:buFont typeface="Wingdings" panose="05000000000000000000" pitchFamily="2" charset="2"/>
              <a:buChar char="ü"/>
            </a:pPr>
            <a:r>
              <a:rPr lang="it-IT" sz="1400" b="1" dirty="0">
                <a:solidFill>
                  <a:srgbClr val="002060"/>
                </a:solidFill>
                <a:ea typeface="Times New Roman" pitchFamily="18" charset="0"/>
                <a:cs typeface="Calibri" pitchFamily="34" charset="0"/>
              </a:rPr>
              <a:t>STADIO EOSS vedi algoritmo di cura dei pazienti con sovrappeso ed </a:t>
            </a:r>
            <a:r>
              <a:rPr lang="it-IT" sz="1400" b="1" dirty="0" smtClean="0">
                <a:solidFill>
                  <a:srgbClr val="002060"/>
                </a:solidFill>
                <a:ea typeface="Times New Roman" pitchFamily="18" charset="0"/>
                <a:cs typeface="Calibri" pitchFamily="34" charset="0"/>
              </a:rPr>
              <a:t>obesità)</a:t>
            </a:r>
            <a:endParaRPr lang="it-IT" sz="1400" b="1" dirty="0">
              <a:solidFill>
                <a:srgbClr val="002060"/>
              </a:solidFill>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ttangolo 2"/>
          <p:cNvSpPr/>
          <p:nvPr/>
        </p:nvSpPr>
        <p:spPr>
          <a:xfrm>
            <a:off x="20966" y="9824"/>
            <a:ext cx="12171033" cy="526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a:t>IL PREOPERATORIO: INQUADRAMENTO </a:t>
            </a:r>
            <a:r>
              <a:rPr lang="it-IT" sz="2500" b="1" dirty="0" smtClean="0"/>
              <a:t>MULTIDISCIPLINARE  </a:t>
            </a:r>
            <a:endParaRPr lang="it-IT" sz="2500" b="1" dirty="0"/>
          </a:p>
        </p:txBody>
      </p:sp>
      <p:pic>
        <p:nvPicPr>
          <p:cNvPr id="2" name="object 4">
            <a:extLst>
              <a:ext uri="{FF2B5EF4-FFF2-40B4-BE49-F238E27FC236}">
                <a16:creationId xmlns="" xmlns:a16="http://schemas.microsoft.com/office/drawing/2014/main" id="{9CC996DA-7CAA-21C8-AE40-0127749B8F4D}"/>
              </a:ext>
            </a:extLst>
          </p:cNvPr>
          <p:cNvPicPr/>
          <p:nvPr/>
        </p:nvPicPr>
        <p:blipFill>
          <a:blip r:embed="rId3" cstate="print"/>
          <a:stretch>
            <a:fillRect/>
          </a:stretch>
        </p:blipFill>
        <p:spPr>
          <a:xfrm>
            <a:off x="9444550" y="6006355"/>
            <a:ext cx="2598156" cy="746747"/>
          </a:xfrm>
          <a:prstGeom prst="rect">
            <a:avLst/>
          </a:prstGeom>
        </p:spPr>
      </p:pic>
      <p:pic>
        <p:nvPicPr>
          <p:cNvPr id="5" name="Immagine 4">
            <a:extLst>
              <a:ext uri="{FF2B5EF4-FFF2-40B4-BE49-F238E27FC236}">
                <a16:creationId xmlns="" xmlns:a16="http://schemas.microsoft.com/office/drawing/2014/main" id="{4FB22E6F-4E54-5350-EB7E-A919699656D6}"/>
              </a:ext>
            </a:extLst>
          </p:cNvPr>
          <p:cNvPicPr>
            <a:picLocks noChangeAspect="1"/>
          </p:cNvPicPr>
          <p:nvPr/>
        </p:nvPicPr>
        <p:blipFill>
          <a:blip r:embed="rId4"/>
          <a:stretch>
            <a:fillRect/>
          </a:stretch>
        </p:blipFill>
        <p:spPr>
          <a:xfrm>
            <a:off x="7501218" y="5876925"/>
            <a:ext cx="1774090" cy="9810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7932"/>
            <a:ext cx="12192000" cy="545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a:t>IL PREOPERATORIO: </a:t>
            </a:r>
            <a:r>
              <a:rPr lang="it-IT" sz="2500" b="1" dirty="0" smtClean="0"/>
              <a:t>INQUADRAMENTO MULTIDISCIPLINARE</a:t>
            </a:r>
            <a:endParaRPr lang="it-IT" sz="2500" b="1" dirty="0"/>
          </a:p>
        </p:txBody>
      </p:sp>
      <p:pic>
        <p:nvPicPr>
          <p:cNvPr id="4098" name="Picture 2"/>
          <p:cNvPicPr>
            <a:picLocks noChangeAspect="1" noChangeArrowheads="1"/>
          </p:cNvPicPr>
          <p:nvPr/>
        </p:nvPicPr>
        <p:blipFill>
          <a:blip r:embed="rId2"/>
          <a:srcRect/>
          <a:stretch>
            <a:fillRect/>
          </a:stretch>
        </p:blipFill>
        <p:spPr bwMode="auto">
          <a:xfrm>
            <a:off x="341905" y="4332183"/>
            <a:ext cx="2986357" cy="1400402"/>
          </a:xfrm>
          <a:prstGeom prst="rect">
            <a:avLst/>
          </a:prstGeom>
          <a:noFill/>
          <a:ln w="9525">
            <a:noFill/>
            <a:miter lim="800000"/>
            <a:headEnd/>
            <a:tailEnd/>
          </a:ln>
          <a:effectLst/>
        </p:spPr>
      </p:pic>
      <p:pic>
        <p:nvPicPr>
          <p:cNvPr id="4101" name="Picture 5"/>
          <p:cNvPicPr>
            <a:picLocks noChangeAspect="1" noChangeArrowheads="1"/>
          </p:cNvPicPr>
          <p:nvPr/>
        </p:nvPicPr>
        <p:blipFill>
          <a:blip r:embed="rId3"/>
          <a:srcRect/>
          <a:stretch>
            <a:fillRect/>
          </a:stretch>
        </p:blipFill>
        <p:spPr bwMode="auto">
          <a:xfrm>
            <a:off x="7482254" y="1336864"/>
            <a:ext cx="4260674" cy="1255677"/>
          </a:xfrm>
          <a:prstGeom prst="rect">
            <a:avLst/>
          </a:prstGeom>
          <a:noFill/>
          <a:ln w="9525">
            <a:noFill/>
            <a:miter lim="800000"/>
            <a:headEnd/>
            <a:tailEnd/>
          </a:ln>
          <a:effectLst/>
        </p:spPr>
      </p:pic>
      <p:pic>
        <p:nvPicPr>
          <p:cNvPr id="4103" name="Picture 7"/>
          <p:cNvPicPr>
            <a:picLocks noChangeAspect="1" noChangeArrowheads="1"/>
          </p:cNvPicPr>
          <p:nvPr/>
        </p:nvPicPr>
        <p:blipFill>
          <a:blip r:embed="rId4"/>
          <a:srcRect/>
          <a:stretch>
            <a:fillRect/>
          </a:stretch>
        </p:blipFill>
        <p:spPr bwMode="auto">
          <a:xfrm>
            <a:off x="7482253" y="2592541"/>
            <a:ext cx="4260675" cy="4114800"/>
          </a:xfrm>
          <a:prstGeom prst="rect">
            <a:avLst/>
          </a:prstGeom>
          <a:noFill/>
          <a:ln w="9525">
            <a:noFill/>
            <a:miter lim="800000"/>
            <a:headEnd/>
            <a:tailEnd/>
          </a:ln>
          <a:effectLst/>
        </p:spPr>
      </p:pic>
      <p:sp>
        <p:nvSpPr>
          <p:cNvPr id="9" name="CasellaDiTesto 8"/>
          <p:cNvSpPr txBox="1"/>
          <p:nvPr/>
        </p:nvSpPr>
        <p:spPr>
          <a:xfrm>
            <a:off x="246185" y="1580459"/>
            <a:ext cx="6832266" cy="1477328"/>
          </a:xfrm>
          <a:prstGeom prst="rect">
            <a:avLst/>
          </a:prstGeom>
          <a:noFill/>
        </p:spPr>
        <p:txBody>
          <a:bodyPr wrap="square" rtlCol="0">
            <a:spAutoFit/>
          </a:bodyPr>
          <a:lstStyle/>
          <a:p>
            <a:pPr marL="285750" indent="-285750">
              <a:buFont typeface="Arial" panose="020B0604020202020204" pitchFamily="34" charset="0"/>
              <a:buChar char="•"/>
            </a:pPr>
            <a:r>
              <a:rPr lang="it-IT" b="1" dirty="0">
                <a:solidFill>
                  <a:srgbClr val="002060"/>
                </a:solidFill>
              </a:rPr>
              <a:t>Tutti i pazienti  devono  essere sottoposti ad una valutazione nutrizionale approfondita</a:t>
            </a:r>
          </a:p>
          <a:p>
            <a:pPr marL="285750" indent="-285750">
              <a:buFont typeface="Arial" panose="020B0604020202020204" pitchFamily="34" charset="0"/>
              <a:buChar char="•"/>
            </a:pPr>
            <a:endParaRPr lang="it-IT" b="1" dirty="0">
              <a:solidFill>
                <a:srgbClr val="002060"/>
              </a:solidFill>
            </a:endParaRPr>
          </a:p>
          <a:p>
            <a:pPr marL="285750" indent="-285750">
              <a:buFont typeface="Arial" panose="020B0604020202020204" pitchFamily="34" charset="0"/>
              <a:buChar char="•"/>
            </a:pPr>
            <a:r>
              <a:rPr lang="it-IT" b="1" dirty="0">
                <a:solidFill>
                  <a:srgbClr val="002060"/>
                </a:solidFill>
              </a:rPr>
              <a:t>I deficit nutrizionali  devono  essere investigati  e corretti prima della procedura chirurgia  </a:t>
            </a:r>
          </a:p>
        </p:txBody>
      </p:sp>
      <p:sp>
        <p:nvSpPr>
          <p:cNvPr id="3" name="Rettangolo 2"/>
          <p:cNvSpPr/>
          <p:nvPr/>
        </p:nvSpPr>
        <p:spPr>
          <a:xfrm>
            <a:off x="246184" y="3396939"/>
            <a:ext cx="6832266" cy="646331"/>
          </a:xfrm>
          <a:prstGeom prst="rect">
            <a:avLst/>
          </a:prstGeom>
          <a:solidFill>
            <a:schemeClr val="bg2"/>
          </a:solidFill>
        </p:spPr>
        <p:txBody>
          <a:bodyPr wrap="square">
            <a:spAutoFit/>
          </a:bodyPr>
          <a:lstStyle/>
          <a:p>
            <a:r>
              <a:rPr lang="en-US" dirty="0"/>
              <a:t>The preoperative assessment should include screening for malnutrition and deficiency in vitamins and trace elements.</a:t>
            </a:r>
            <a:endParaRPr lang="it-IT" dirty="0"/>
          </a:p>
        </p:txBody>
      </p:sp>
      <p:pic>
        <p:nvPicPr>
          <p:cNvPr id="307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47168" y="4332183"/>
            <a:ext cx="3169736" cy="1400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 xmlns:a16="http://schemas.microsoft.com/office/drawing/2014/main" id="{55BE7E5F-81C0-0E5D-6F28-465A5FB97E67}"/>
              </a:ext>
            </a:extLst>
          </p:cNvPr>
          <p:cNvGraphicFramePr/>
          <p:nvPr>
            <p:extLst>
              <p:ext uri="{D42A27DB-BD31-4B8C-83A1-F6EECF244321}">
                <p14:modId xmlns="" xmlns:p14="http://schemas.microsoft.com/office/powerpoint/2010/main" val="3874424522"/>
              </p:ext>
            </p:extLst>
          </p:nvPr>
        </p:nvGraphicFramePr>
        <p:xfrm>
          <a:off x="1053683" y="1353092"/>
          <a:ext cx="3474476" cy="4909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0" y="9825"/>
            <a:ext cx="12192000" cy="570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a:t>IL PREOPERATORIO: </a:t>
            </a:r>
            <a:r>
              <a:rPr lang="it-IT" sz="2500" b="1" dirty="0" smtClean="0"/>
              <a:t>INQUADRAMENTO MULTIDISCIPLINARE</a:t>
            </a:r>
            <a:endParaRPr lang="it-IT" sz="2500" b="1" dirty="0"/>
          </a:p>
        </p:txBody>
      </p:sp>
      <p:pic>
        <p:nvPicPr>
          <p:cNvPr id="5122" name="Picture 2"/>
          <p:cNvPicPr>
            <a:picLocks noChangeAspect="1" noChangeArrowheads="1"/>
          </p:cNvPicPr>
          <p:nvPr/>
        </p:nvPicPr>
        <p:blipFill>
          <a:blip r:embed="rId6"/>
          <a:srcRect/>
          <a:stretch>
            <a:fillRect/>
          </a:stretch>
        </p:blipFill>
        <p:spPr bwMode="auto">
          <a:xfrm>
            <a:off x="6885138" y="820455"/>
            <a:ext cx="4972441" cy="5401707"/>
          </a:xfrm>
          <a:prstGeom prst="rect">
            <a:avLst/>
          </a:prstGeom>
          <a:noFill/>
          <a:ln w="9525">
            <a:noFill/>
            <a:miter lim="800000"/>
            <a:headEnd/>
            <a:tailEnd/>
          </a:ln>
          <a:effectLst/>
        </p:spPr>
      </p:pic>
      <p:pic>
        <p:nvPicPr>
          <p:cNvPr id="1028" name="Picture 4" descr="Leggere gli esami del sangue - Avis Somma Lombardo">
            <a:extLst>
              <a:ext uri="{FF2B5EF4-FFF2-40B4-BE49-F238E27FC236}">
                <a16:creationId xmlns="" xmlns:a16="http://schemas.microsoft.com/office/drawing/2014/main" id="{3917C7D9-0B6D-A341-1D70-627B8EB60A2E}"/>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760869" y="2802633"/>
            <a:ext cx="2219325" cy="20669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asellaDiTesto 7"/>
          <p:cNvSpPr txBox="1"/>
          <p:nvPr/>
        </p:nvSpPr>
        <p:spPr>
          <a:xfrm>
            <a:off x="9342408" y="6469811"/>
            <a:ext cx="2173856" cy="400110"/>
          </a:xfrm>
          <a:prstGeom prst="rect">
            <a:avLst/>
          </a:prstGeom>
          <a:noFill/>
        </p:spPr>
        <p:txBody>
          <a:bodyPr wrap="square" rtlCol="0">
            <a:spAutoFit/>
          </a:bodyPr>
          <a:lstStyle/>
          <a:p>
            <a:r>
              <a:rPr lang="it-IT" sz="1000" dirty="0" err="1" smtClean="0">
                <a:solidFill>
                  <a:srgbClr val="002060"/>
                </a:solidFill>
              </a:rPr>
              <a:t>British</a:t>
            </a:r>
            <a:r>
              <a:rPr lang="it-IT" sz="1000" dirty="0" smtClean="0">
                <a:solidFill>
                  <a:srgbClr val="002060"/>
                </a:solidFill>
              </a:rPr>
              <a:t> </a:t>
            </a:r>
            <a:r>
              <a:rPr lang="it-IT" sz="1000" dirty="0" err="1" smtClean="0">
                <a:solidFill>
                  <a:srgbClr val="002060"/>
                </a:solidFill>
              </a:rPr>
              <a:t>Obesity</a:t>
            </a:r>
            <a:r>
              <a:rPr lang="it-IT" sz="1000" dirty="0" smtClean="0">
                <a:solidFill>
                  <a:srgbClr val="002060"/>
                </a:solidFill>
              </a:rPr>
              <a:t>  and </a:t>
            </a:r>
            <a:r>
              <a:rPr lang="it-IT" sz="1000" dirty="0" err="1" smtClean="0">
                <a:solidFill>
                  <a:srgbClr val="002060"/>
                </a:solidFill>
              </a:rPr>
              <a:t>metabolic</a:t>
            </a:r>
            <a:r>
              <a:rPr lang="it-IT" sz="1000" dirty="0" smtClean="0">
                <a:solidFill>
                  <a:srgbClr val="002060"/>
                </a:solidFill>
              </a:rPr>
              <a:t> </a:t>
            </a:r>
            <a:r>
              <a:rPr lang="it-IT" sz="1000" dirty="0" err="1" smtClean="0">
                <a:solidFill>
                  <a:srgbClr val="002060"/>
                </a:solidFill>
              </a:rPr>
              <a:t>Surgery</a:t>
            </a:r>
            <a:r>
              <a:rPr lang="it-IT" sz="1000" dirty="0" smtClean="0">
                <a:solidFill>
                  <a:srgbClr val="002060"/>
                </a:solidFill>
              </a:rPr>
              <a:t> Society  </a:t>
            </a:r>
            <a:r>
              <a:rPr lang="it-IT" sz="1000" dirty="0" err="1" smtClean="0">
                <a:solidFill>
                  <a:srgbClr val="002060"/>
                </a:solidFill>
              </a:rPr>
              <a:t>Guidelines</a:t>
            </a:r>
            <a:r>
              <a:rPr lang="it-IT" sz="1000" dirty="0" smtClean="0">
                <a:solidFill>
                  <a:srgbClr val="002060"/>
                </a:solidFill>
              </a:rPr>
              <a:t>, 2020</a:t>
            </a:r>
            <a:endParaRPr lang="it-IT" sz="1000"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1245"/>
            <a:ext cx="12192000" cy="61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500" b="1" dirty="0"/>
              <a:t>IL PREOPERATORIO: </a:t>
            </a:r>
            <a:r>
              <a:rPr lang="it-IT" sz="2500" b="1" dirty="0" smtClean="0"/>
              <a:t>SUPPLEMENTAZIONI PREOPERATORIE</a:t>
            </a:r>
            <a:endParaRPr lang="it-IT" sz="2500" b="1" dirty="0"/>
          </a:p>
        </p:txBody>
      </p:sp>
      <p:pic>
        <p:nvPicPr>
          <p:cNvPr id="1026" name="Picture 2"/>
          <p:cNvPicPr>
            <a:picLocks noChangeAspect="1" noChangeArrowheads="1"/>
          </p:cNvPicPr>
          <p:nvPr/>
        </p:nvPicPr>
        <p:blipFill>
          <a:blip r:embed="rId2"/>
          <a:srcRect/>
          <a:stretch>
            <a:fillRect/>
          </a:stretch>
        </p:blipFill>
        <p:spPr bwMode="auto">
          <a:xfrm>
            <a:off x="237995" y="4767256"/>
            <a:ext cx="2322123" cy="15572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717995" y="5248632"/>
            <a:ext cx="8680691" cy="802957"/>
          </a:xfrm>
          <a:prstGeom prst="rect">
            <a:avLst/>
          </a:prstGeom>
          <a:noFill/>
          <a:ln w="9525">
            <a:solidFill>
              <a:schemeClr val="tx1"/>
            </a:solidFill>
            <a:miter lim="800000"/>
            <a:headEnd/>
            <a:tailEnd/>
          </a:ln>
          <a:effectLst/>
        </p:spPr>
      </p:pic>
      <p:pic>
        <p:nvPicPr>
          <p:cNvPr id="6" name="Immagine 5">
            <a:extLst>
              <a:ext uri="{FF2B5EF4-FFF2-40B4-BE49-F238E27FC236}">
                <a16:creationId xmlns="" xmlns:a16="http://schemas.microsoft.com/office/drawing/2014/main" id="{D07C3324-F0A6-43D6-B1FF-3CC977B8FDA8}"/>
              </a:ext>
            </a:extLst>
          </p:cNvPr>
          <p:cNvPicPr>
            <a:picLocks noChangeAspect="1"/>
          </p:cNvPicPr>
          <p:nvPr/>
        </p:nvPicPr>
        <p:blipFill rotWithShape="1">
          <a:blip r:embed="rId4" cstate="print"/>
          <a:srcRect l="26285" t="11936" r="12786" b="41263"/>
          <a:stretch/>
        </p:blipFill>
        <p:spPr>
          <a:xfrm>
            <a:off x="56367" y="1384124"/>
            <a:ext cx="3388290" cy="1045923"/>
          </a:xfrm>
          <a:prstGeom prst="rect">
            <a:avLst/>
          </a:prstGeom>
        </p:spPr>
      </p:pic>
      <p:grpSp>
        <p:nvGrpSpPr>
          <p:cNvPr id="7" name="Gruppo 6">
            <a:extLst>
              <a:ext uri="{FF2B5EF4-FFF2-40B4-BE49-F238E27FC236}">
                <a16:creationId xmlns="" xmlns:a16="http://schemas.microsoft.com/office/drawing/2014/main" id="{B35BC6F1-6A62-467D-B031-E39982538C88}"/>
              </a:ext>
            </a:extLst>
          </p:cNvPr>
          <p:cNvGrpSpPr/>
          <p:nvPr/>
        </p:nvGrpSpPr>
        <p:grpSpPr>
          <a:xfrm>
            <a:off x="3657601" y="1277655"/>
            <a:ext cx="8361122" cy="1342467"/>
            <a:chOff x="114640" y="2704345"/>
            <a:chExt cx="11970080" cy="2412000"/>
          </a:xfrm>
        </p:grpSpPr>
        <p:pic>
          <p:nvPicPr>
            <p:cNvPr id="8" name="Immagine 7">
              <a:extLst>
                <a:ext uri="{FF2B5EF4-FFF2-40B4-BE49-F238E27FC236}">
                  <a16:creationId xmlns="" xmlns:a16="http://schemas.microsoft.com/office/drawing/2014/main" id="{A29460B8-386C-4D99-8A55-BCE28861ADF7}"/>
                </a:ext>
              </a:extLst>
            </p:cNvPr>
            <p:cNvPicPr>
              <a:picLocks noChangeAspect="1"/>
            </p:cNvPicPr>
            <p:nvPr/>
          </p:nvPicPr>
          <p:blipFill rotWithShape="1">
            <a:blip r:embed="rId5"/>
            <a:srcRect l="35057" t="77364" r="20856" b="6843"/>
            <a:stretch/>
          </p:blipFill>
          <p:spPr>
            <a:xfrm>
              <a:off x="114640" y="2704345"/>
              <a:ext cx="11970080" cy="2412000"/>
            </a:xfrm>
            <a:prstGeom prst="rect">
              <a:avLst/>
            </a:prstGeom>
          </p:spPr>
        </p:pic>
        <p:cxnSp>
          <p:nvCxnSpPr>
            <p:cNvPr id="9" name="Connettore diritto 8">
              <a:extLst>
                <a:ext uri="{FF2B5EF4-FFF2-40B4-BE49-F238E27FC236}">
                  <a16:creationId xmlns="" xmlns:a16="http://schemas.microsoft.com/office/drawing/2014/main" id="{0BA4BF9D-C53D-4C63-A59D-E3B81DFD95A2}"/>
                </a:ext>
              </a:extLst>
            </p:cNvPr>
            <p:cNvCxnSpPr>
              <a:cxnSpLocks/>
            </p:cNvCxnSpPr>
            <p:nvPr/>
          </p:nvCxnSpPr>
          <p:spPr>
            <a:xfrm>
              <a:off x="5107485" y="4739020"/>
              <a:ext cx="680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 xmlns:a16="http://schemas.microsoft.com/office/drawing/2014/main" id="{38480B95-F66F-4D6D-9AA0-CF073F0C27DD}"/>
                </a:ext>
              </a:extLst>
            </p:cNvPr>
            <p:cNvCxnSpPr>
              <a:cxnSpLocks/>
            </p:cNvCxnSpPr>
            <p:nvPr/>
          </p:nvCxnSpPr>
          <p:spPr>
            <a:xfrm>
              <a:off x="257097" y="5090160"/>
              <a:ext cx="10116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CasellaDiTesto 10">
            <a:extLst>
              <a:ext uri="{FF2B5EF4-FFF2-40B4-BE49-F238E27FC236}">
                <a16:creationId xmlns="" xmlns:a16="http://schemas.microsoft.com/office/drawing/2014/main" id="{323EAEE2-2363-41FE-3F59-E6A1305BDE70}"/>
              </a:ext>
            </a:extLst>
          </p:cNvPr>
          <p:cNvSpPr txBox="1"/>
          <p:nvPr/>
        </p:nvSpPr>
        <p:spPr>
          <a:xfrm>
            <a:off x="158663" y="3078201"/>
            <a:ext cx="11874674" cy="1169551"/>
          </a:xfrm>
          <a:prstGeom prst="rect">
            <a:avLst/>
          </a:prstGeom>
          <a:noFill/>
          <a:ln w="19050">
            <a:solidFill>
              <a:srgbClr val="0070C0"/>
            </a:solidFill>
          </a:ln>
        </p:spPr>
        <p:txBody>
          <a:bodyPr wrap="square">
            <a:spAutoFit/>
          </a:bodyPr>
          <a:lstStyle/>
          <a:p>
            <a:pPr>
              <a:defRPr/>
            </a:pPr>
            <a:r>
              <a:rPr lang="it-IT" sz="1400" b="1" dirty="0">
                <a:solidFill>
                  <a:srgbClr val="003773"/>
                </a:solidFill>
                <a:cs typeface="Arial" panose="020B0604020202020204" pitchFamily="34" charset="0"/>
              </a:rPr>
              <a:t>AACE/TOS/ASMBS/OMA/ASA 2019 </a:t>
            </a:r>
            <a:r>
              <a:rPr lang="it-IT" sz="1400" b="1" dirty="0" err="1">
                <a:solidFill>
                  <a:srgbClr val="003773"/>
                </a:solidFill>
                <a:cs typeface="Arial" panose="020B0604020202020204" pitchFamily="34" charset="0"/>
              </a:rPr>
              <a:t>Guidelines</a:t>
            </a:r>
            <a:r>
              <a:rPr lang="it-IT" sz="1400" b="1" dirty="0">
                <a:solidFill>
                  <a:srgbClr val="003773"/>
                </a:solidFill>
                <a:cs typeface="Arial" panose="020B0604020202020204" pitchFamily="34" charset="0"/>
              </a:rPr>
              <a:t> </a:t>
            </a:r>
          </a:p>
          <a:p>
            <a:pPr marL="285750" indent="-285750">
              <a:buFont typeface="Wingdings" panose="05000000000000000000" pitchFamily="2" charset="2"/>
              <a:buChar char="Ø"/>
              <a:defRPr/>
            </a:pPr>
            <a:r>
              <a:rPr lang="it-IT" sz="1400" dirty="0">
                <a:solidFill>
                  <a:srgbClr val="003773"/>
                </a:solidFill>
                <a:cs typeface="Arial" panose="020B0604020202020204" pitchFamily="34" charset="0"/>
              </a:rPr>
              <a:t>Tutti i pazienti devono essere sottoposti a una valutazione nutrizionale appropriata, comprese le misurazioni dei micronutrienti, prima di qualsiasi procedura bariatrica (Tabella 7) (Grado A; BEL 1). Rispetto alle procedure puramente restrittive, sono richieste valutazioni nutrizionali più estese per le procedure malassorbitive (Grado A; BEL 1). I livelli di tiamina devono essere valutati nei pazienti prima delle procedure di bypass (bypass gastrico Roux-en-Y e procedure malassorbitive) (Grado C; BEL 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1252"/>
            <a:ext cx="12192000" cy="595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500" b="1" dirty="0" smtClean="0"/>
          </a:p>
          <a:p>
            <a:pPr algn="ctr"/>
            <a:r>
              <a:rPr lang="it-IT" sz="2500" b="1" dirty="0" smtClean="0"/>
              <a:t>IL </a:t>
            </a:r>
            <a:r>
              <a:rPr lang="it-IT" sz="2500" b="1" dirty="0"/>
              <a:t>PREOPERATORIO: SUPPLEMENTAZIONI PREOPERATORIE</a:t>
            </a:r>
          </a:p>
          <a:p>
            <a:pPr algn="ctr"/>
            <a:endParaRPr lang="it-IT" sz="2500" b="1" dirty="0"/>
          </a:p>
        </p:txBody>
      </p:sp>
      <p:sp>
        <p:nvSpPr>
          <p:cNvPr id="5" name="CasellaDiTesto 4">
            <a:extLst>
              <a:ext uri="{FF2B5EF4-FFF2-40B4-BE49-F238E27FC236}">
                <a16:creationId xmlns="" xmlns:a16="http://schemas.microsoft.com/office/drawing/2014/main" id="{ECBAC3D8-24DD-B223-BC31-4D5A7E758E33}"/>
              </a:ext>
            </a:extLst>
          </p:cNvPr>
          <p:cNvSpPr txBox="1"/>
          <p:nvPr/>
        </p:nvSpPr>
        <p:spPr>
          <a:xfrm>
            <a:off x="75156" y="3123680"/>
            <a:ext cx="12006197" cy="1508105"/>
          </a:xfrm>
          <a:prstGeom prst="rect">
            <a:avLst/>
          </a:prstGeom>
          <a:solidFill>
            <a:schemeClr val="bg2"/>
          </a:solidFill>
        </p:spPr>
        <p:txBody>
          <a:bodyPr wrap="square">
            <a:spAutoFit/>
          </a:bodyPr>
          <a:lstStyle/>
          <a:p>
            <a:pPr marL="285750" indent="-285750">
              <a:buFont typeface="Wingdings" panose="05000000000000000000" pitchFamily="2" charset="2"/>
              <a:buChar char="Ø"/>
            </a:pPr>
            <a:r>
              <a:rPr lang="it-IT" dirty="0" smtClean="0">
                <a:solidFill>
                  <a:srgbClr val="0D0D0D"/>
                </a:solidFill>
              </a:rPr>
              <a:t>Le carenze </a:t>
            </a:r>
            <a:r>
              <a:rPr lang="it-IT" dirty="0" smtClean="0">
                <a:solidFill>
                  <a:srgbClr val="0D0D0D"/>
                </a:solidFill>
              </a:rPr>
              <a:t>maggiori </a:t>
            </a:r>
            <a:r>
              <a:rPr lang="it-IT" dirty="0" smtClean="0">
                <a:solidFill>
                  <a:srgbClr val="0D0D0D"/>
                </a:solidFill>
              </a:rPr>
              <a:t>si riscontrano negli obesi gravi, nelle donne e in alcune etnie (</a:t>
            </a:r>
            <a:r>
              <a:rPr lang="it-IT" dirty="0" smtClean="0"/>
              <a:t>6-50.5% carenza di ferro, 24.2-39% iperparatiroidismo (PTH), 0-56% carenza di </a:t>
            </a:r>
            <a:r>
              <a:rPr lang="it-IT" dirty="0" err="1" smtClean="0"/>
              <a:t>folati</a:t>
            </a:r>
            <a:r>
              <a:rPr lang="it-IT" dirty="0" smtClean="0"/>
              <a:t> e del 15-81,6% anemia)</a:t>
            </a:r>
            <a:r>
              <a:rPr lang="it-IT" dirty="0" smtClean="0">
                <a:solidFill>
                  <a:srgbClr val="0D0D0D"/>
                </a:solidFill>
              </a:rPr>
              <a:t>. </a:t>
            </a:r>
          </a:p>
          <a:p>
            <a:pPr marL="285750" indent="-285750">
              <a:buFont typeface="Wingdings" panose="05000000000000000000" pitchFamily="2" charset="2"/>
              <a:buChar char="Ø"/>
            </a:pPr>
            <a:r>
              <a:rPr lang="it-IT" dirty="0" smtClean="0">
                <a:solidFill>
                  <a:srgbClr val="0D0D0D"/>
                </a:solidFill>
              </a:rPr>
              <a:t>V</a:t>
            </a:r>
            <a:r>
              <a:rPr lang="it-IT" b="0" i="0" dirty="0" smtClean="0">
                <a:solidFill>
                  <a:srgbClr val="0D0D0D"/>
                </a:solidFill>
                <a:effectLst/>
              </a:rPr>
              <a:t>alutare e correggere le carenze nutrizionali prima dell</a:t>
            </a:r>
            <a:r>
              <a:rPr lang="it-IT" dirty="0" smtClean="0">
                <a:solidFill>
                  <a:srgbClr val="0D0D0D"/>
                </a:solidFill>
              </a:rPr>
              <a:t>’intervento</a:t>
            </a:r>
            <a:r>
              <a:rPr lang="it-IT" b="0" i="0" dirty="0" smtClean="0">
                <a:solidFill>
                  <a:srgbClr val="0D0D0D"/>
                </a:solidFill>
                <a:effectLst/>
              </a:rPr>
              <a:t> è fondamentale per ottimizzare gli esiti postoperatori e ridurre al minimo il rischio di complicanze da carenza di vitamine e minerali. </a:t>
            </a:r>
          </a:p>
          <a:p>
            <a:r>
              <a:rPr lang="en-US" sz="1000" b="0" i="0" u="none" strike="noStrike" baseline="0" dirty="0" smtClean="0">
                <a:solidFill>
                  <a:srgbClr val="131413"/>
                </a:solidFill>
              </a:rPr>
              <a:t>Diet approach before and after bariatric surgery. </a:t>
            </a:r>
            <a:r>
              <a:rPr lang="it-IT" sz="1000" b="0" i="0" u="none" strike="noStrike" baseline="0" dirty="0" smtClean="0">
                <a:solidFill>
                  <a:srgbClr val="131413"/>
                </a:solidFill>
              </a:rPr>
              <a:t>Silvia </a:t>
            </a:r>
            <a:r>
              <a:rPr lang="it-IT" sz="1000" b="0" i="0" u="none" strike="noStrike" baseline="0" dirty="0" err="1" smtClean="0">
                <a:solidFill>
                  <a:srgbClr val="131413"/>
                </a:solidFill>
              </a:rPr>
              <a:t>Bettini</a:t>
            </a:r>
            <a:r>
              <a:rPr lang="it-IT" sz="1000" b="0" i="0" u="none" strike="noStrike" baseline="0" dirty="0" smtClean="0">
                <a:solidFill>
                  <a:srgbClr val="131413"/>
                </a:solidFill>
              </a:rPr>
              <a:t>, </a:t>
            </a:r>
            <a:r>
              <a:rPr lang="it-IT" sz="1000" dirty="0" smtClean="0">
                <a:solidFill>
                  <a:srgbClr val="131413"/>
                </a:solidFill>
              </a:rPr>
              <a:t>Anna </a:t>
            </a:r>
            <a:r>
              <a:rPr lang="it-IT" sz="1000" dirty="0" err="1" smtClean="0">
                <a:solidFill>
                  <a:srgbClr val="131413"/>
                </a:solidFill>
              </a:rPr>
              <a:t>Belligoli</a:t>
            </a:r>
            <a:r>
              <a:rPr lang="it-IT" sz="1000" dirty="0" smtClean="0">
                <a:solidFill>
                  <a:srgbClr val="131413"/>
                </a:solidFill>
              </a:rPr>
              <a:t>, Roberto Fabris, Luca </a:t>
            </a:r>
            <a:r>
              <a:rPr lang="it-IT" sz="1000" dirty="0" err="1" smtClean="0">
                <a:solidFill>
                  <a:srgbClr val="131413"/>
                </a:solidFill>
              </a:rPr>
              <a:t>Busetto</a:t>
            </a:r>
            <a:r>
              <a:rPr lang="it-IT" sz="1000" dirty="0" smtClean="0">
                <a:solidFill>
                  <a:srgbClr val="131413"/>
                </a:solidFill>
              </a:rPr>
              <a:t>. </a:t>
            </a:r>
            <a:r>
              <a:rPr lang="en-US" sz="1000" dirty="0" smtClean="0">
                <a:solidFill>
                  <a:srgbClr val="131413"/>
                </a:solidFill>
              </a:rPr>
              <a:t>Reviews in Endocrine and Metabolic Disorders (2020) 21:297–306. </a:t>
            </a:r>
          </a:p>
          <a:p>
            <a:r>
              <a:rPr lang="it-IT" sz="1000" dirty="0">
                <a:solidFill>
                  <a:srgbClr val="131413"/>
                </a:solidFill>
              </a:rPr>
              <a:t> REVIEW </a:t>
            </a:r>
            <a:r>
              <a:rPr lang="it-IT" sz="1000" dirty="0" err="1" smtClean="0">
                <a:solidFill>
                  <a:srgbClr val="131413"/>
                </a:solidFill>
              </a:rPr>
              <a:t>Nutritional</a:t>
            </a:r>
            <a:r>
              <a:rPr lang="it-IT" sz="1000" dirty="0" smtClean="0">
                <a:solidFill>
                  <a:srgbClr val="131413"/>
                </a:solidFill>
              </a:rPr>
              <a:t> </a:t>
            </a:r>
            <a:r>
              <a:rPr lang="it-IT" sz="1000" dirty="0" err="1">
                <a:solidFill>
                  <a:srgbClr val="131413"/>
                </a:solidFill>
              </a:rPr>
              <a:t>Assessment</a:t>
            </a:r>
            <a:r>
              <a:rPr lang="it-IT" sz="1000" dirty="0">
                <a:solidFill>
                  <a:srgbClr val="131413"/>
                </a:solidFill>
              </a:rPr>
              <a:t> and </a:t>
            </a:r>
            <a:r>
              <a:rPr lang="it-IT" sz="1000" dirty="0" err="1">
                <a:solidFill>
                  <a:srgbClr val="131413"/>
                </a:solidFill>
              </a:rPr>
              <a:t>Preparation</a:t>
            </a:r>
            <a:r>
              <a:rPr lang="it-IT" sz="1000" dirty="0">
                <a:solidFill>
                  <a:srgbClr val="131413"/>
                </a:solidFill>
              </a:rPr>
              <a:t> for </a:t>
            </a:r>
            <a:r>
              <a:rPr lang="it-IT" sz="1000" dirty="0" err="1" smtClean="0">
                <a:solidFill>
                  <a:srgbClr val="131413"/>
                </a:solidFill>
              </a:rPr>
              <a:t>Adult</a:t>
            </a:r>
            <a:r>
              <a:rPr lang="it-IT" sz="1000" dirty="0" smtClean="0">
                <a:solidFill>
                  <a:srgbClr val="131413"/>
                </a:solidFill>
              </a:rPr>
              <a:t> </a:t>
            </a:r>
            <a:r>
              <a:rPr lang="it-IT" sz="1000" dirty="0" err="1" smtClean="0">
                <a:solidFill>
                  <a:srgbClr val="131413"/>
                </a:solidFill>
              </a:rPr>
              <a:t>Bariatric</a:t>
            </a:r>
            <a:r>
              <a:rPr lang="it-IT" sz="1000" dirty="0" smtClean="0">
                <a:solidFill>
                  <a:srgbClr val="131413"/>
                </a:solidFill>
              </a:rPr>
              <a:t> </a:t>
            </a:r>
            <a:r>
              <a:rPr lang="it-IT" sz="1000" dirty="0" err="1">
                <a:solidFill>
                  <a:srgbClr val="131413"/>
                </a:solidFill>
              </a:rPr>
              <a:t>Surgery</a:t>
            </a:r>
            <a:r>
              <a:rPr lang="it-IT" sz="1000" dirty="0">
                <a:solidFill>
                  <a:srgbClr val="131413"/>
                </a:solidFill>
              </a:rPr>
              <a:t> </a:t>
            </a:r>
            <a:r>
              <a:rPr lang="it-IT" sz="1000" dirty="0" err="1">
                <a:solidFill>
                  <a:srgbClr val="131413"/>
                </a:solidFill>
              </a:rPr>
              <a:t>Candidates</a:t>
            </a:r>
            <a:r>
              <a:rPr lang="it-IT" sz="1000" dirty="0">
                <a:solidFill>
                  <a:srgbClr val="131413"/>
                </a:solidFill>
              </a:rPr>
              <a:t>: </a:t>
            </a:r>
            <a:r>
              <a:rPr lang="it-IT" sz="1000" dirty="0" err="1">
                <a:solidFill>
                  <a:srgbClr val="131413"/>
                </a:solidFill>
              </a:rPr>
              <a:t>Clinical</a:t>
            </a:r>
            <a:r>
              <a:rPr lang="it-IT" sz="1000" dirty="0">
                <a:solidFill>
                  <a:srgbClr val="131413"/>
                </a:solidFill>
              </a:rPr>
              <a:t> </a:t>
            </a:r>
            <a:r>
              <a:rPr lang="it-IT" sz="1000" dirty="0" err="1" smtClean="0">
                <a:solidFill>
                  <a:srgbClr val="131413"/>
                </a:solidFill>
              </a:rPr>
              <a:t>Practice</a:t>
            </a:r>
            <a:r>
              <a:rPr lang="it-IT" sz="1000" dirty="0" smtClean="0">
                <a:solidFill>
                  <a:srgbClr val="131413"/>
                </a:solidFill>
              </a:rPr>
              <a:t>. </a:t>
            </a:r>
            <a:r>
              <a:rPr lang="it-IT" sz="1000" dirty="0" err="1" smtClean="0">
                <a:solidFill>
                  <a:srgbClr val="131413"/>
                </a:solidFill>
              </a:rPr>
              <a:t>Shiri</a:t>
            </a:r>
            <a:r>
              <a:rPr lang="it-IT" sz="1000" dirty="0" smtClean="0">
                <a:solidFill>
                  <a:srgbClr val="131413"/>
                </a:solidFill>
              </a:rPr>
              <a:t> </a:t>
            </a:r>
            <a:r>
              <a:rPr lang="it-IT" sz="1000" dirty="0" err="1">
                <a:solidFill>
                  <a:srgbClr val="131413"/>
                </a:solidFill>
              </a:rPr>
              <a:t>Sherf-Dagan</a:t>
            </a:r>
            <a:r>
              <a:rPr lang="it-IT" sz="1000" dirty="0">
                <a:solidFill>
                  <a:srgbClr val="131413"/>
                </a:solidFill>
              </a:rPr>
              <a:t> et al. </a:t>
            </a:r>
            <a:r>
              <a:rPr lang="it-IT" sz="1000" dirty="0" err="1">
                <a:solidFill>
                  <a:srgbClr val="131413"/>
                </a:solidFill>
              </a:rPr>
              <a:t>Adv</a:t>
            </a:r>
            <a:r>
              <a:rPr lang="it-IT" sz="1000" dirty="0">
                <a:solidFill>
                  <a:srgbClr val="131413"/>
                </a:solidFill>
              </a:rPr>
              <a:t> </a:t>
            </a:r>
            <a:r>
              <a:rPr lang="it-IT" sz="1000" dirty="0" err="1">
                <a:solidFill>
                  <a:srgbClr val="131413"/>
                </a:solidFill>
              </a:rPr>
              <a:t>Nutr</a:t>
            </a:r>
            <a:r>
              <a:rPr lang="it-IT" sz="1000" dirty="0">
                <a:solidFill>
                  <a:srgbClr val="131413"/>
                </a:solidFill>
              </a:rPr>
              <a:t> </a:t>
            </a:r>
            <a:r>
              <a:rPr lang="it-IT" sz="1000" dirty="0" smtClean="0">
                <a:solidFill>
                  <a:srgbClr val="131413"/>
                </a:solidFill>
              </a:rPr>
              <a:t>2021;12:1020–1031</a:t>
            </a:r>
            <a:endParaRPr lang="it-IT" sz="1000" dirty="0">
              <a:solidFill>
                <a:srgbClr val="131413"/>
              </a:solidFill>
            </a:endParaRPr>
          </a:p>
        </p:txBody>
      </p:sp>
      <p:sp>
        <p:nvSpPr>
          <p:cNvPr id="7" name="CasellaDiTesto 6">
            <a:extLst>
              <a:ext uri="{FF2B5EF4-FFF2-40B4-BE49-F238E27FC236}">
                <a16:creationId xmlns="" xmlns:a16="http://schemas.microsoft.com/office/drawing/2014/main" id="{AD06EEBE-16F1-73E2-B555-AA82E03223FB}"/>
              </a:ext>
            </a:extLst>
          </p:cNvPr>
          <p:cNvSpPr txBox="1"/>
          <p:nvPr/>
        </p:nvSpPr>
        <p:spPr>
          <a:xfrm>
            <a:off x="75156" y="795158"/>
            <a:ext cx="6863976" cy="2123658"/>
          </a:xfrm>
          <a:prstGeom prst="rect">
            <a:avLst/>
          </a:prstGeom>
          <a:noFill/>
        </p:spPr>
        <p:txBody>
          <a:bodyPr wrap="square">
            <a:spAutoFit/>
          </a:bodyPr>
          <a:lstStyle/>
          <a:p>
            <a:pPr algn="l"/>
            <a:endParaRPr lang="it-IT" sz="1200" b="0" i="0" u="none" strike="noStrike" baseline="0" dirty="0">
              <a:solidFill>
                <a:srgbClr val="003773"/>
              </a:solidFill>
              <a:latin typeface="Arial" panose="020B0604020202020204" pitchFamily="34" charset="0"/>
            </a:endParaRPr>
          </a:p>
          <a:p>
            <a:pPr marR="13670" algn="l"/>
            <a:r>
              <a:rPr lang="it-IT" sz="1500" b="1" dirty="0" smtClean="0">
                <a:solidFill>
                  <a:srgbClr val="003773"/>
                </a:solidFill>
                <a:cs typeface="Calibri" pitchFamily="34" charset="0"/>
              </a:rPr>
              <a:t>NEI PAZIENTI </a:t>
            </a:r>
            <a:r>
              <a:rPr lang="it-IT" sz="1500" b="1" dirty="0">
                <a:solidFill>
                  <a:srgbClr val="003773"/>
                </a:solidFill>
                <a:cs typeface="Calibri" pitchFamily="34" charset="0"/>
              </a:rPr>
              <a:t>CON </a:t>
            </a:r>
            <a:r>
              <a:rPr lang="it-IT" sz="1500" b="1" dirty="0" smtClean="0">
                <a:solidFill>
                  <a:srgbClr val="003773"/>
                </a:solidFill>
                <a:cs typeface="Calibri" pitchFamily="34" charset="0"/>
              </a:rPr>
              <a:t>OBESITÁ </a:t>
            </a:r>
            <a:r>
              <a:rPr lang="it-IT" sz="1500" b="1" dirty="0">
                <a:solidFill>
                  <a:srgbClr val="003773"/>
                </a:solidFill>
                <a:cs typeface="Calibri" pitchFamily="34" charset="0"/>
              </a:rPr>
              <a:t>SI RISCONTRA </a:t>
            </a:r>
            <a:endParaRPr lang="it-IT" sz="1500" b="1" dirty="0" smtClean="0">
              <a:solidFill>
                <a:srgbClr val="003773"/>
              </a:solidFill>
              <a:cs typeface="Calibri" pitchFamily="34" charset="0"/>
            </a:endParaRPr>
          </a:p>
          <a:p>
            <a:pPr marR="13670" algn="l"/>
            <a:r>
              <a:rPr lang="it-IT" sz="1500" b="1" dirty="0" smtClean="0">
                <a:solidFill>
                  <a:srgbClr val="003773"/>
                </a:solidFill>
                <a:cs typeface="Calibri" pitchFamily="34" charset="0"/>
              </a:rPr>
              <a:t>UN’ELEVATA </a:t>
            </a:r>
            <a:r>
              <a:rPr lang="it-IT" sz="1500" b="1" dirty="0">
                <a:solidFill>
                  <a:srgbClr val="003773"/>
                </a:solidFill>
                <a:cs typeface="Calibri" pitchFamily="34" charset="0"/>
              </a:rPr>
              <a:t>PERCENTUALE DI DEFICIT NUTRIZIONALI</a:t>
            </a:r>
            <a:r>
              <a:rPr lang="it-IT" sz="1500" dirty="0">
                <a:solidFill>
                  <a:srgbClr val="003773"/>
                </a:solidFill>
                <a:cs typeface="Calibri" pitchFamily="34" charset="0"/>
              </a:rPr>
              <a:t>:</a:t>
            </a:r>
          </a:p>
          <a:p>
            <a:pPr marR="0" algn="l"/>
            <a:r>
              <a:rPr lang="it-IT" sz="1500" dirty="0">
                <a:solidFill>
                  <a:srgbClr val="003773"/>
                </a:solidFill>
                <a:cs typeface="Calibri" pitchFamily="34" charset="0"/>
              </a:rPr>
              <a:t>VITAMINA D</a:t>
            </a:r>
          </a:p>
          <a:p>
            <a:pPr marR="0" algn="l"/>
            <a:r>
              <a:rPr lang="it-IT" sz="1500" dirty="0">
                <a:solidFill>
                  <a:srgbClr val="003773"/>
                </a:solidFill>
                <a:cs typeface="Calibri" pitchFamily="34" charset="0"/>
              </a:rPr>
              <a:t>FOLATI</a:t>
            </a:r>
          </a:p>
          <a:p>
            <a:pPr marR="0" algn="l"/>
            <a:r>
              <a:rPr lang="it-IT" sz="1500" dirty="0">
                <a:solidFill>
                  <a:srgbClr val="003773"/>
                </a:solidFill>
                <a:cs typeface="Calibri" pitchFamily="34" charset="0"/>
              </a:rPr>
              <a:t>VITAMINA </a:t>
            </a:r>
            <a:r>
              <a:rPr lang="it-IT" sz="1500" dirty="0" smtClean="0">
                <a:solidFill>
                  <a:srgbClr val="003773"/>
                </a:solidFill>
                <a:cs typeface="Calibri" pitchFamily="34" charset="0"/>
              </a:rPr>
              <a:t>B12</a:t>
            </a:r>
            <a:endParaRPr lang="it-IT" sz="1500" dirty="0">
              <a:solidFill>
                <a:srgbClr val="003773"/>
              </a:solidFill>
              <a:cs typeface="Calibri" pitchFamily="34" charset="0"/>
            </a:endParaRPr>
          </a:p>
          <a:p>
            <a:pPr marR="0" algn="l"/>
            <a:r>
              <a:rPr lang="it-IT" sz="1500" dirty="0">
                <a:solidFill>
                  <a:srgbClr val="003773"/>
                </a:solidFill>
                <a:cs typeface="Calibri" pitchFamily="34" charset="0"/>
              </a:rPr>
              <a:t>FERRO</a:t>
            </a:r>
          </a:p>
          <a:p>
            <a:pPr marR="0" algn="l"/>
            <a:r>
              <a:rPr lang="it-IT" sz="1500" dirty="0">
                <a:solidFill>
                  <a:srgbClr val="003773"/>
                </a:solidFill>
                <a:cs typeface="Calibri" pitchFamily="34" charset="0"/>
              </a:rPr>
              <a:t>VITAMINA C</a:t>
            </a:r>
          </a:p>
          <a:p>
            <a:pPr marR="0" algn="l"/>
            <a:r>
              <a:rPr lang="it-IT" sz="1500" dirty="0">
                <a:solidFill>
                  <a:srgbClr val="003773"/>
                </a:solidFill>
                <a:cs typeface="Calibri" pitchFamily="34" charset="0"/>
              </a:rPr>
              <a:t>VITAMINE LIPOSOLUBILI</a:t>
            </a:r>
          </a:p>
        </p:txBody>
      </p:sp>
      <p:pic>
        <p:nvPicPr>
          <p:cNvPr id="11" name="Immagine 10">
            <a:extLst>
              <a:ext uri="{FF2B5EF4-FFF2-40B4-BE49-F238E27FC236}">
                <a16:creationId xmlns="" xmlns:a16="http://schemas.microsoft.com/office/drawing/2014/main" id="{EE1A54AF-9D16-256A-C5FF-91B49CBE2F4D}"/>
              </a:ext>
            </a:extLst>
          </p:cNvPr>
          <p:cNvPicPr>
            <a:picLocks noChangeAspect="1"/>
          </p:cNvPicPr>
          <p:nvPr/>
        </p:nvPicPr>
        <p:blipFill>
          <a:blip r:embed="rId3"/>
          <a:stretch>
            <a:fillRect/>
          </a:stretch>
        </p:blipFill>
        <p:spPr>
          <a:xfrm>
            <a:off x="4296130" y="4729789"/>
            <a:ext cx="2834806" cy="1272010"/>
          </a:xfrm>
          <a:prstGeom prst="rect">
            <a:avLst/>
          </a:prstGeom>
        </p:spPr>
      </p:pic>
      <p:sp>
        <p:nvSpPr>
          <p:cNvPr id="12" name="CasellaDiTesto 11"/>
          <p:cNvSpPr txBox="1"/>
          <p:nvPr/>
        </p:nvSpPr>
        <p:spPr>
          <a:xfrm>
            <a:off x="0" y="5154465"/>
            <a:ext cx="12191999" cy="1477328"/>
          </a:xfrm>
          <a:prstGeom prst="rect">
            <a:avLst/>
          </a:prstGeom>
          <a:noFill/>
        </p:spPr>
        <p:txBody>
          <a:bodyPr wrap="square" rtlCol="0">
            <a:spAutoFit/>
          </a:bodyPr>
          <a:lstStyle/>
          <a:p>
            <a:pPr algn="ctr"/>
            <a:endParaRPr lang="it-IT" b="1" dirty="0">
              <a:solidFill>
                <a:srgbClr val="002060"/>
              </a:solidFill>
            </a:endParaRPr>
          </a:p>
          <a:p>
            <a:pPr algn="ctr"/>
            <a:endParaRPr lang="it-IT" dirty="0">
              <a:solidFill>
                <a:srgbClr val="002060"/>
              </a:solidFill>
            </a:endParaRPr>
          </a:p>
          <a:p>
            <a:pPr algn="ctr"/>
            <a:endParaRPr lang="it-IT" dirty="0">
              <a:solidFill>
                <a:srgbClr val="002060"/>
              </a:solidFill>
            </a:endParaRPr>
          </a:p>
          <a:p>
            <a:pPr algn="ctr"/>
            <a:r>
              <a:rPr lang="it-IT" b="1" dirty="0" smtClean="0">
                <a:solidFill>
                  <a:srgbClr val="002060"/>
                </a:solidFill>
              </a:rPr>
              <a:t>Non </a:t>
            </a:r>
            <a:r>
              <a:rPr lang="it-IT" b="1" dirty="0">
                <a:solidFill>
                  <a:srgbClr val="002060"/>
                </a:solidFill>
              </a:rPr>
              <a:t>vi sono, ad oggi, indicazioni specifiche sui dosaggi </a:t>
            </a:r>
            <a:r>
              <a:rPr lang="it-IT" b="1" dirty="0" smtClean="0">
                <a:solidFill>
                  <a:srgbClr val="002060"/>
                </a:solidFill>
              </a:rPr>
              <a:t>da somministrare nel </a:t>
            </a:r>
            <a:r>
              <a:rPr lang="it-IT" b="1" dirty="0" err="1" smtClean="0">
                <a:solidFill>
                  <a:srgbClr val="002060"/>
                </a:solidFill>
              </a:rPr>
              <a:t>preintervento</a:t>
            </a:r>
            <a:endParaRPr lang="it-IT" b="1" dirty="0">
              <a:solidFill>
                <a:srgbClr val="002060"/>
              </a:solidFill>
            </a:endParaRPr>
          </a:p>
          <a:p>
            <a:pPr algn="ctr"/>
            <a:r>
              <a:rPr lang="it-IT" b="1" dirty="0">
                <a:solidFill>
                  <a:srgbClr val="002060"/>
                </a:solidFill>
              </a:rPr>
              <a:t>La prescrizione deve essere personalizzata, tenendo anche presente la tipologia di intervento programmato </a:t>
            </a:r>
          </a:p>
        </p:txBody>
      </p:sp>
      <p:sp>
        <p:nvSpPr>
          <p:cNvPr id="3" name="Rettangolo 2"/>
          <p:cNvSpPr/>
          <p:nvPr/>
        </p:nvSpPr>
        <p:spPr>
          <a:xfrm>
            <a:off x="7095388" y="1107640"/>
            <a:ext cx="5002823" cy="1785104"/>
          </a:xfrm>
          <a:prstGeom prst="rect">
            <a:avLst/>
          </a:prstGeom>
          <a:solidFill>
            <a:srgbClr val="003773"/>
          </a:solidFill>
        </p:spPr>
        <p:txBody>
          <a:bodyPr wrap="square">
            <a:spAutoFit/>
          </a:bodyPr>
          <a:lstStyle/>
          <a:p>
            <a:r>
              <a:rPr lang="it-IT" dirty="0">
                <a:solidFill>
                  <a:schemeClr val="bg1"/>
                </a:solidFill>
              </a:rPr>
              <a:t>I dati di una meta-analisi </a:t>
            </a:r>
            <a:r>
              <a:rPr lang="it-IT" dirty="0" smtClean="0">
                <a:solidFill>
                  <a:schemeClr val="bg1"/>
                </a:solidFill>
              </a:rPr>
              <a:t>del 2023 riportano </a:t>
            </a:r>
            <a:r>
              <a:rPr lang="it-IT" dirty="0">
                <a:solidFill>
                  <a:schemeClr val="bg1"/>
                </a:solidFill>
              </a:rPr>
              <a:t>un alto tasso (85%) di insufficienza </a:t>
            </a:r>
            <a:r>
              <a:rPr lang="it-IT" dirty="0" smtClean="0">
                <a:solidFill>
                  <a:schemeClr val="bg1"/>
                </a:solidFill>
              </a:rPr>
              <a:t>di </a:t>
            </a:r>
            <a:r>
              <a:rPr lang="it-IT" dirty="0">
                <a:solidFill>
                  <a:schemeClr val="bg1"/>
                </a:solidFill>
              </a:rPr>
              <a:t>vitamina 25(OH)D </a:t>
            </a:r>
            <a:r>
              <a:rPr lang="it-IT" dirty="0" smtClean="0">
                <a:solidFill>
                  <a:schemeClr val="bg1"/>
                </a:solidFill>
              </a:rPr>
              <a:t>se si valuta una </a:t>
            </a:r>
            <a:r>
              <a:rPr lang="it-IT" dirty="0">
                <a:solidFill>
                  <a:schemeClr val="bg1"/>
                </a:solidFill>
              </a:rPr>
              <a:t>soglia &lt; 30 </a:t>
            </a:r>
            <a:r>
              <a:rPr lang="it-IT" dirty="0" err="1">
                <a:solidFill>
                  <a:schemeClr val="bg1"/>
                </a:solidFill>
              </a:rPr>
              <a:t>ng</a:t>
            </a:r>
            <a:r>
              <a:rPr lang="it-IT" dirty="0">
                <a:solidFill>
                  <a:schemeClr val="bg1"/>
                </a:solidFill>
              </a:rPr>
              <a:t>/</a:t>
            </a:r>
            <a:r>
              <a:rPr lang="it-IT" dirty="0" err="1">
                <a:solidFill>
                  <a:schemeClr val="bg1"/>
                </a:solidFill>
              </a:rPr>
              <a:t>mL</a:t>
            </a:r>
            <a:r>
              <a:rPr lang="it-IT" dirty="0">
                <a:solidFill>
                  <a:schemeClr val="bg1"/>
                </a:solidFill>
              </a:rPr>
              <a:t> e del 57% con una soglia &lt; 20 </a:t>
            </a:r>
            <a:r>
              <a:rPr lang="it-IT" dirty="0" err="1">
                <a:solidFill>
                  <a:schemeClr val="bg1"/>
                </a:solidFill>
              </a:rPr>
              <a:t>ng</a:t>
            </a:r>
            <a:r>
              <a:rPr lang="it-IT" dirty="0">
                <a:solidFill>
                  <a:schemeClr val="bg1"/>
                </a:solidFill>
              </a:rPr>
              <a:t>/</a:t>
            </a:r>
            <a:r>
              <a:rPr lang="it-IT" dirty="0" err="1">
                <a:solidFill>
                  <a:schemeClr val="bg1"/>
                </a:solidFill>
              </a:rPr>
              <a:t>mL</a:t>
            </a:r>
            <a:r>
              <a:rPr lang="it-IT" dirty="0">
                <a:solidFill>
                  <a:schemeClr val="bg1"/>
                </a:solidFill>
              </a:rPr>
              <a:t>) nei pazienti candidati a chirurgia </a:t>
            </a:r>
            <a:r>
              <a:rPr lang="it-IT" dirty="0" err="1">
                <a:solidFill>
                  <a:schemeClr val="bg1"/>
                </a:solidFill>
              </a:rPr>
              <a:t>bariatrica</a:t>
            </a:r>
            <a:r>
              <a:rPr lang="it-IT" dirty="0">
                <a:solidFill>
                  <a:schemeClr val="bg1"/>
                </a:solidFill>
              </a:rPr>
              <a:t>. </a:t>
            </a:r>
            <a:r>
              <a:rPr lang="it-IT" sz="1000" dirty="0" err="1">
                <a:solidFill>
                  <a:schemeClr val="bg1"/>
                </a:solidFill>
              </a:rPr>
              <a:t>Vitamin</a:t>
            </a:r>
            <a:r>
              <a:rPr lang="it-IT" sz="1000" dirty="0">
                <a:solidFill>
                  <a:schemeClr val="bg1"/>
                </a:solidFill>
              </a:rPr>
              <a:t> D status and </a:t>
            </a:r>
            <a:r>
              <a:rPr lang="it-IT" sz="1000" dirty="0" err="1">
                <a:solidFill>
                  <a:schemeClr val="bg1"/>
                </a:solidFill>
              </a:rPr>
              <a:t>supplementation</a:t>
            </a:r>
            <a:r>
              <a:rPr lang="it-IT" sz="1000" dirty="0">
                <a:solidFill>
                  <a:schemeClr val="bg1"/>
                </a:solidFill>
              </a:rPr>
              <a:t> </a:t>
            </a:r>
            <a:r>
              <a:rPr lang="it-IT" sz="1000" dirty="0" err="1">
                <a:solidFill>
                  <a:schemeClr val="bg1"/>
                </a:solidFill>
              </a:rPr>
              <a:t>before</a:t>
            </a:r>
            <a:r>
              <a:rPr lang="it-IT" sz="1000" dirty="0">
                <a:solidFill>
                  <a:schemeClr val="bg1"/>
                </a:solidFill>
              </a:rPr>
              <a:t> and </a:t>
            </a:r>
            <a:r>
              <a:rPr lang="it-IT" sz="1000" dirty="0" err="1">
                <a:solidFill>
                  <a:schemeClr val="bg1"/>
                </a:solidFill>
              </a:rPr>
              <a:t>after</a:t>
            </a:r>
            <a:r>
              <a:rPr lang="it-IT" sz="1000" dirty="0">
                <a:solidFill>
                  <a:schemeClr val="bg1"/>
                </a:solidFill>
              </a:rPr>
              <a:t> </a:t>
            </a:r>
            <a:r>
              <a:rPr lang="it-IT" sz="1000" dirty="0" err="1">
                <a:solidFill>
                  <a:schemeClr val="bg1"/>
                </a:solidFill>
              </a:rPr>
              <a:t>Bariatric</a:t>
            </a:r>
            <a:r>
              <a:rPr lang="it-IT" sz="1000" dirty="0">
                <a:solidFill>
                  <a:schemeClr val="bg1"/>
                </a:solidFill>
              </a:rPr>
              <a:t> </a:t>
            </a:r>
            <a:r>
              <a:rPr lang="it-IT" sz="1000" dirty="0" err="1">
                <a:solidFill>
                  <a:schemeClr val="bg1"/>
                </a:solidFill>
              </a:rPr>
              <a:t>Surgery</a:t>
            </a:r>
            <a:r>
              <a:rPr lang="it-IT" sz="1000" dirty="0">
                <a:solidFill>
                  <a:schemeClr val="bg1"/>
                </a:solidFill>
              </a:rPr>
              <a:t>: </a:t>
            </a:r>
            <a:r>
              <a:rPr lang="it-IT" sz="1000" dirty="0" err="1">
                <a:solidFill>
                  <a:schemeClr val="bg1"/>
                </a:solidFill>
              </a:rPr>
              <a:t>Recommendations</a:t>
            </a:r>
            <a:r>
              <a:rPr lang="it-IT" sz="1000" dirty="0">
                <a:solidFill>
                  <a:schemeClr val="bg1"/>
                </a:solidFill>
              </a:rPr>
              <a:t> </a:t>
            </a:r>
            <a:r>
              <a:rPr lang="it-IT" sz="1000" dirty="0" err="1">
                <a:solidFill>
                  <a:schemeClr val="bg1"/>
                </a:solidFill>
              </a:rPr>
              <a:t>based</a:t>
            </a:r>
            <a:r>
              <a:rPr lang="it-IT" sz="1000" dirty="0">
                <a:solidFill>
                  <a:schemeClr val="bg1"/>
                </a:solidFill>
              </a:rPr>
              <a:t> on a </a:t>
            </a:r>
            <a:r>
              <a:rPr lang="it-IT" sz="1000" dirty="0" err="1">
                <a:solidFill>
                  <a:schemeClr val="bg1"/>
                </a:solidFill>
              </a:rPr>
              <a:t>systematic</a:t>
            </a:r>
            <a:r>
              <a:rPr lang="it-IT" sz="1000" dirty="0">
                <a:solidFill>
                  <a:schemeClr val="bg1"/>
                </a:solidFill>
              </a:rPr>
              <a:t> </a:t>
            </a:r>
            <a:r>
              <a:rPr lang="it-IT" sz="1000" dirty="0" err="1">
                <a:solidFill>
                  <a:schemeClr val="bg1"/>
                </a:solidFill>
              </a:rPr>
              <a:t>review</a:t>
            </a:r>
            <a:r>
              <a:rPr lang="it-IT" sz="1000" dirty="0">
                <a:solidFill>
                  <a:schemeClr val="bg1"/>
                </a:solidFill>
              </a:rPr>
              <a:t> and </a:t>
            </a:r>
            <a:r>
              <a:rPr lang="it-IT" sz="1000" dirty="0" smtClean="0">
                <a:solidFill>
                  <a:schemeClr val="bg1"/>
                </a:solidFill>
              </a:rPr>
              <a:t>meta-</a:t>
            </a:r>
            <a:r>
              <a:rPr lang="it-IT" sz="1000" dirty="0" err="1" smtClean="0">
                <a:solidFill>
                  <a:schemeClr val="bg1"/>
                </a:solidFill>
              </a:rPr>
              <a:t>analysis</a:t>
            </a:r>
            <a:r>
              <a:rPr lang="it-IT" sz="1000" dirty="0" smtClean="0">
                <a:solidFill>
                  <a:schemeClr val="bg1"/>
                </a:solidFill>
              </a:rPr>
              <a:t> Andrea Giustina et </a:t>
            </a:r>
            <a:r>
              <a:rPr lang="it-IT" sz="1000" dirty="0">
                <a:solidFill>
                  <a:schemeClr val="bg1"/>
                </a:solidFill>
              </a:rPr>
              <a:t>al</a:t>
            </a:r>
            <a:r>
              <a:rPr lang="it-IT" sz="1000" dirty="0" smtClean="0">
                <a:solidFill>
                  <a:schemeClr val="bg1"/>
                </a:solidFill>
              </a:rPr>
              <a:t>. </a:t>
            </a:r>
            <a:r>
              <a:rPr lang="it-IT" sz="1000" dirty="0" err="1">
                <a:solidFill>
                  <a:schemeClr val="bg1"/>
                </a:solidFill>
              </a:rPr>
              <a:t>Rev</a:t>
            </a:r>
            <a:r>
              <a:rPr lang="it-IT" sz="1000" dirty="0">
                <a:solidFill>
                  <a:schemeClr val="bg1"/>
                </a:solidFill>
              </a:rPr>
              <a:t> </a:t>
            </a:r>
            <a:r>
              <a:rPr lang="it-IT" sz="1000" dirty="0" err="1">
                <a:solidFill>
                  <a:schemeClr val="bg1"/>
                </a:solidFill>
              </a:rPr>
              <a:t>Endocr</a:t>
            </a:r>
            <a:r>
              <a:rPr lang="it-IT" sz="1000" dirty="0">
                <a:solidFill>
                  <a:schemeClr val="bg1"/>
                </a:solidFill>
              </a:rPr>
              <a:t> </a:t>
            </a:r>
            <a:r>
              <a:rPr lang="it-IT" sz="1000" dirty="0" err="1">
                <a:solidFill>
                  <a:schemeClr val="bg1"/>
                </a:solidFill>
              </a:rPr>
              <a:t>Metab</a:t>
            </a:r>
            <a:r>
              <a:rPr lang="it-IT" sz="1000" dirty="0">
                <a:solidFill>
                  <a:schemeClr val="bg1"/>
                </a:solidFill>
              </a:rPr>
              <a:t> </a:t>
            </a:r>
            <a:r>
              <a:rPr lang="it-IT" sz="1000" dirty="0" err="1">
                <a:solidFill>
                  <a:schemeClr val="bg1"/>
                </a:solidFill>
              </a:rPr>
              <a:t>Disord</a:t>
            </a:r>
            <a:r>
              <a:rPr lang="it-IT" sz="1000" dirty="0">
                <a:solidFill>
                  <a:schemeClr val="bg1"/>
                </a:solidFill>
              </a:rPr>
              <a:t>. 2023; 24(6): 1011–1029. </a:t>
            </a:r>
          </a:p>
        </p:txBody>
      </p:sp>
      <p:pic>
        <p:nvPicPr>
          <p:cNvPr id="4" name="Immagine 3"/>
          <p:cNvPicPr>
            <a:picLocks noChangeAspect="1"/>
          </p:cNvPicPr>
          <p:nvPr/>
        </p:nvPicPr>
        <p:blipFill>
          <a:blip r:embed="rId4"/>
          <a:stretch>
            <a:fillRect/>
          </a:stretch>
        </p:blipFill>
        <p:spPr>
          <a:xfrm>
            <a:off x="4677509" y="1147522"/>
            <a:ext cx="2072048" cy="1810864"/>
          </a:xfrm>
          <a:prstGeom prst="rect">
            <a:avLst/>
          </a:prstGeom>
        </p:spPr>
      </p:pic>
      <p:sp>
        <p:nvSpPr>
          <p:cNvPr id="6" name="Freccia a destra 5"/>
          <p:cNvSpPr/>
          <p:nvPr/>
        </p:nvSpPr>
        <p:spPr>
          <a:xfrm>
            <a:off x="6362696" y="1841930"/>
            <a:ext cx="685800" cy="2413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411148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magine 2"/>
          <p:cNvPicPr>
            <a:picLocks noChangeAspect="1" noChangeArrowheads="1"/>
          </p:cNvPicPr>
          <p:nvPr/>
        </p:nvPicPr>
        <p:blipFill>
          <a:blip r:embed="rId2" cstate="print"/>
          <a:srcRect/>
          <a:stretch>
            <a:fillRect/>
          </a:stretch>
        </p:blipFill>
        <p:spPr bwMode="auto">
          <a:xfrm>
            <a:off x="5556028" y="3032069"/>
            <a:ext cx="6409037" cy="2371765"/>
          </a:xfrm>
          <a:prstGeom prst="rect">
            <a:avLst/>
          </a:prstGeom>
          <a:noFill/>
          <a:ln w="9525">
            <a:noFill/>
            <a:miter lim="800000"/>
            <a:headEnd/>
            <a:tailEnd/>
          </a:ln>
        </p:spPr>
      </p:pic>
      <p:pic>
        <p:nvPicPr>
          <p:cNvPr id="68611" name="Immagine 3"/>
          <p:cNvPicPr>
            <a:picLocks noChangeAspect="1" noChangeArrowheads="1"/>
          </p:cNvPicPr>
          <p:nvPr/>
        </p:nvPicPr>
        <p:blipFill>
          <a:blip r:embed="rId3" cstate="print"/>
          <a:srcRect/>
          <a:stretch>
            <a:fillRect/>
          </a:stretch>
        </p:blipFill>
        <p:spPr bwMode="auto">
          <a:xfrm>
            <a:off x="9663523" y="5347365"/>
            <a:ext cx="2184400" cy="146051"/>
          </a:xfrm>
          <a:prstGeom prst="rect">
            <a:avLst/>
          </a:prstGeom>
          <a:noFill/>
          <a:ln w="9525">
            <a:noFill/>
            <a:miter lim="800000"/>
            <a:headEnd/>
            <a:tailEnd/>
          </a:ln>
        </p:spPr>
      </p:pic>
      <p:grpSp>
        <p:nvGrpSpPr>
          <p:cNvPr id="2" name="Group 1"/>
          <p:cNvGrpSpPr/>
          <p:nvPr/>
        </p:nvGrpSpPr>
        <p:grpSpPr>
          <a:xfrm>
            <a:off x="3242041" y="3978254"/>
            <a:ext cx="2038417" cy="2193665"/>
            <a:chOff x="10034242" y="247094"/>
            <a:chExt cx="2717887" cy="2924886"/>
          </a:xfrm>
        </p:grpSpPr>
        <p:pic>
          <p:nvPicPr>
            <p:cNvPr id="5" name="Immagine 323"/>
            <p:cNvPicPr/>
            <p:nvPr/>
          </p:nvPicPr>
          <p:blipFill>
            <a:blip r:embed="rId4" cstate="print"/>
            <a:stretch/>
          </p:blipFill>
          <p:spPr>
            <a:xfrm>
              <a:off x="10034242" y="247094"/>
              <a:ext cx="1981974" cy="1604460"/>
            </a:xfrm>
            <a:prstGeom prst="rect">
              <a:avLst/>
            </a:prstGeom>
            <a:ln>
              <a:noFill/>
            </a:ln>
            <a:effectLst>
              <a:outerShdw blurRad="107950" dist="12600" dir="5400000" algn="ctr">
                <a:srgbClr val="000000"/>
              </a:outerShdw>
            </a:effectLst>
            <a:scene3d>
              <a:camera prst="orthographicFront"/>
              <a:lightRig rig="threePt" dir="t"/>
            </a:scene3d>
            <a:sp3d contourW="44450" prstMaterial="matte">
              <a:bevelT w="63500" h="63500" prst="artDeco"/>
              <a:contourClr>
                <a:srgbClr val="FFFFFF"/>
              </a:contourClr>
            </a:sp3d>
          </p:spPr>
        </p:pic>
        <p:sp>
          <p:nvSpPr>
            <p:cNvPr id="6" name="CustomShape 2"/>
            <p:cNvSpPr/>
            <p:nvPr/>
          </p:nvSpPr>
          <p:spPr>
            <a:xfrm>
              <a:off x="10034243" y="1973106"/>
              <a:ext cx="2717886" cy="1198874"/>
            </a:xfrm>
            <a:prstGeom prst="rect">
              <a:avLst/>
            </a:prstGeom>
            <a:solidFill>
              <a:schemeClr val="accent6">
                <a:lumMod val="40000"/>
                <a:lumOff val="60000"/>
              </a:schemeClr>
            </a:solidFill>
            <a:ln>
              <a:noFill/>
            </a:ln>
            <a:effectLst>
              <a:outerShdw blurRad="107950" dist="12600" dir="5400000" algn="ctr">
                <a:srgbClr val="000000"/>
              </a:outerShdw>
            </a:effectLst>
            <a:scene3d>
              <a:camera prst="orthographicFront"/>
              <a:lightRig rig="threePt" dir="t"/>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p:style>
          <p:txBody>
            <a:bodyPr wrap="square" lIns="67500" tIns="33750" rIns="67500" bIns="33750">
              <a:spAutoFit/>
            </a:bodyPr>
            <a:lstStyle/>
            <a:p>
              <a:pPr>
                <a:lnSpc>
                  <a:spcPct val="100000"/>
                </a:lnSpc>
              </a:pPr>
              <a:r>
                <a:rPr lang="it-IT" sz="1350" spc="-1" dirty="0">
                  <a:solidFill>
                    <a:srgbClr val="000000"/>
                  </a:solidFill>
                  <a:latin typeface="Arial"/>
                  <a:ea typeface="DejaVu Sans"/>
                </a:rPr>
                <a:t>CUT OFF della forza di prensione (EWGSOP2): </a:t>
              </a:r>
              <a:endParaRPr lang="it-IT" sz="1350" spc="-1" dirty="0">
                <a:latin typeface="Arial"/>
              </a:endParaRPr>
            </a:p>
            <a:p>
              <a:pPr algn="ctr">
                <a:lnSpc>
                  <a:spcPct val="100000"/>
                </a:lnSpc>
              </a:pPr>
              <a:r>
                <a:rPr lang="it-IT" sz="1350" spc="-1" dirty="0">
                  <a:solidFill>
                    <a:srgbClr val="000000"/>
                  </a:solidFill>
                  <a:latin typeface="Arial"/>
                  <a:ea typeface="DejaVu Sans"/>
                </a:rPr>
                <a:t>&lt; 27 Kg uomo</a:t>
              </a:r>
              <a:endParaRPr lang="it-IT" sz="1350" spc="-1" dirty="0">
                <a:latin typeface="Arial"/>
              </a:endParaRPr>
            </a:p>
            <a:p>
              <a:pPr algn="ctr">
                <a:lnSpc>
                  <a:spcPct val="100000"/>
                </a:lnSpc>
              </a:pPr>
              <a:r>
                <a:rPr lang="it-IT" sz="1350" spc="-1" dirty="0">
                  <a:solidFill>
                    <a:srgbClr val="000000"/>
                  </a:solidFill>
                  <a:latin typeface="Arial"/>
                  <a:ea typeface="DejaVu Sans"/>
                </a:rPr>
                <a:t>&lt; 16 Kg donna</a:t>
              </a:r>
              <a:endParaRPr lang="it-IT" sz="1350" spc="-1" dirty="0">
                <a:latin typeface="Arial"/>
              </a:endParaRPr>
            </a:p>
          </p:txBody>
        </p:sp>
      </p:grpSp>
      <p:pic>
        <p:nvPicPr>
          <p:cNvPr id="8" name="Immagine 7">
            <a:extLst>
              <a:ext uri="{FF2B5EF4-FFF2-40B4-BE49-F238E27FC236}">
                <a16:creationId xmlns="" xmlns:a16="http://schemas.microsoft.com/office/drawing/2014/main" id="{A41B271D-65E4-4045-A983-66E53831B01D}"/>
              </a:ext>
            </a:extLst>
          </p:cNvPr>
          <p:cNvPicPr>
            <a:picLocks noChangeAspect="1"/>
          </p:cNvPicPr>
          <p:nvPr/>
        </p:nvPicPr>
        <p:blipFill>
          <a:blip r:embed="rId5"/>
          <a:stretch>
            <a:fillRect/>
          </a:stretch>
        </p:blipFill>
        <p:spPr>
          <a:xfrm>
            <a:off x="6096000" y="1036828"/>
            <a:ext cx="4670854" cy="1870853"/>
          </a:xfrm>
          <a:prstGeom prst="rect">
            <a:avLst/>
          </a:prstGeom>
        </p:spPr>
      </p:pic>
      <p:sp>
        <p:nvSpPr>
          <p:cNvPr id="9" name="Rettangolo 8"/>
          <p:cNvSpPr/>
          <p:nvPr/>
        </p:nvSpPr>
        <p:spPr>
          <a:xfrm>
            <a:off x="222423" y="535459"/>
            <a:ext cx="1869988" cy="733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Perdita di massa muscolare</a:t>
            </a:r>
          </a:p>
        </p:txBody>
      </p:sp>
      <p:sp>
        <p:nvSpPr>
          <p:cNvPr id="10" name="Rettangolo 9"/>
          <p:cNvSpPr/>
          <p:nvPr/>
        </p:nvSpPr>
        <p:spPr>
          <a:xfrm>
            <a:off x="2825579" y="523102"/>
            <a:ext cx="1680519" cy="733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Perdita di forza</a:t>
            </a:r>
          </a:p>
        </p:txBody>
      </p:sp>
      <p:sp>
        <p:nvSpPr>
          <p:cNvPr id="11" name="Croce 10"/>
          <p:cNvSpPr/>
          <p:nvPr/>
        </p:nvSpPr>
        <p:spPr>
          <a:xfrm>
            <a:off x="2306595" y="813484"/>
            <a:ext cx="304800" cy="28832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1062682" y="2117124"/>
            <a:ext cx="2767913" cy="1161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a:solidFill>
                  <a:srgbClr val="FF6600"/>
                </a:solidFill>
                <a:effectLst>
                  <a:outerShdw blurRad="38100" dist="38100" dir="2700000" algn="tl">
                    <a:srgbClr val="000000">
                      <a:alpha val="43137"/>
                    </a:srgbClr>
                  </a:outerShdw>
                </a:effectLst>
              </a:rPr>
              <a:t>SARCOPENIA</a:t>
            </a:r>
          </a:p>
        </p:txBody>
      </p:sp>
      <p:sp>
        <p:nvSpPr>
          <p:cNvPr id="13" name="Freccia in giù 12"/>
          <p:cNvSpPr/>
          <p:nvPr/>
        </p:nvSpPr>
        <p:spPr>
          <a:xfrm>
            <a:off x="2356971" y="1414847"/>
            <a:ext cx="222422" cy="53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053890" y="3292523"/>
            <a:ext cx="2883244" cy="276999"/>
          </a:xfrm>
          <a:prstGeom prst="rect">
            <a:avLst/>
          </a:prstGeom>
          <a:noFill/>
        </p:spPr>
        <p:txBody>
          <a:bodyPr wrap="square" rtlCol="0">
            <a:spAutoFit/>
          </a:bodyPr>
          <a:lstStyle/>
          <a:p>
            <a:r>
              <a:rPr lang="it-IT" sz="1200" dirty="0">
                <a:solidFill>
                  <a:srgbClr val="002060"/>
                </a:solidFill>
              </a:rPr>
              <a:t>Bossi P. </a:t>
            </a:r>
            <a:r>
              <a:rPr lang="it-IT" sz="1200" dirty="0" err="1">
                <a:solidFill>
                  <a:srgbClr val="002060"/>
                </a:solidFill>
              </a:rPr>
              <a:t>Nutrients</a:t>
            </a:r>
            <a:r>
              <a:rPr lang="it-IT" sz="1200" dirty="0">
                <a:solidFill>
                  <a:srgbClr val="002060"/>
                </a:solidFill>
              </a:rPr>
              <a:t> 2021,13,198</a:t>
            </a:r>
          </a:p>
        </p:txBody>
      </p:sp>
      <p:pic>
        <p:nvPicPr>
          <p:cNvPr id="16" name="Immagine 11"/>
          <p:cNvPicPr/>
          <p:nvPr/>
        </p:nvPicPr>
        <p:blipFill>
          <a:blip r:embed="rId6"/>
          <a:stretch/>
        </p:blipFill>
        <p:spPr>
          <a:xfrm>
            <a:off x="357175" y="4187733"/>
            <a:ext cx="2615760" cy="2356830"/>
          </a:xfrm>
          <a:prstGeom prst="rect">
            <a:avLst/>
          </a:prstGeom>
          <a:ln>
            <a:noFill/>
          </a:ln>
          <a:effectLst>
            <a:outerShdw blurRad="107950" dist="126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329515" y="408417"/>
            <a:ext cx="4942702" cy="1351245"/>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5404019" y="195474"/>
            <a:ext cx="5886450" cy="4501334"/>
          </a:xfrm>
          <a:prstGeom prst="rect">
            <a:avLst/>
          </a:prstGeom>
          <a:noFill/>
          <a:ln w="9525">
            <a:noFill/>
            <a:miter lim="800000"/>
            <a:headEnd/>
            <a:tailEnd/>
          </a:ln>
          <a:effectLst/>
        </p:spPr>
      </p:pic>
      <p:sp>
        <p:nvSpPr>
          <p:cNvPr id="4" name="Rettangolo 3"/>
          <p:cNvSpPr/>
          <p:nvPr/>
        </p:nvSpPr>
        <p:spPr>
          <a:xfrm>
            <a:off x="329514" y="2677297"/>
            <a:ext cx="1729945" cy="3212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OBESITÀ</a:t>
            </a:r>
          </a:p>
        </p:txBody>
      </p:sp>
      <p:sp>
        <p:nvSpPr>
          <p:cNvPr id="5" name="Rettangolo 4"/>
          <p:cNvSpPr/>
          <p:nvPr/>
        </p:nvSpPr>
        <p:spPr>
          <a:xfrm>
            <a:off x="2508423" y="2697892"/>
            <a:ext cx="1729945" cy="3212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SARCOPENIA </a:t>
            </a:r>
          </a:p>
        </p:txBody>
      </p:sp>
      <p:sp>
        <p:nvSpPr>
          <p:cNvPr id="6" name="Rettangolo 5"/>
          <p:cNvSpPr/>
          <p:nvPr/>
        </p:nvSpPr>
        <p:spPr>
          <a:xfrm>
            <a:off x="1054444" y="3995350"/>
            <a:ext cx="2397210" cy="91440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2060"/>
                </a:solidFill>
              </a:rPr>
              <a:t>OBESITÀ</a:t>
            </a:r>
          </a:p>
          <a:p>
            <a:pPr algn="ctr"/>
            <a:r>
              <a:rPr lang="it-IT" b="1" dirty="0">
                <a:solidFill>
                  <a:srgbClr val="002060"/>
                </a:solidFill>
              </a:rPr>
              <a:t>SARCOPENIA</a:t>
            </a:r>
            <a:r>
              <a:rPr lang="it-IT" dirty="0"/>
              <a:t> </a:t>
            </a:r>
          </a:p>
        </p:txBody>
      </p:sp>
      <p:sp>
        <p:nvSpPr>
          <p:cNvPr id="7" name="Croce 6"/>
          <p:cNvSpPr/>
          <p:nvPr/>
        </p:nvSpPr>
        <p:spPr>
          <a:xfrm>
            <a:off x="2125362" y="2693773"/>
            <a:ext cx="321276" cy="29656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p:cNvSpPr/>
          <p:nvPr/>
        </p:nvSpPr>
        <p:spPr>
          <a:xfrm>
            <a:off x="2108886" y="3262183"/>
            <a:ext cx="321276" cy="53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514335" y="4811800"/>
            <a:ext cx="3665837" cy="923330"/>
          </a:xfrm>
          <a:prstGeom prst="rect">
            <a:avLst/>
          </a:prstGeom>
          <a:noFill/>
        </p:spPr>
        <p:txBody>
          <a:bodyPr wrap="square" rtlCol="0">
            <a:spAutoFit/>
          </a:bodyPr>
          <a:lstStyle/>
          <a:p>
            <a:pPr algn="ctr"/>
            <a:r>
              <a:rPr lang="it-IT" b="1" dirty="0">
                <a:solidFill>
                  <a:srgbClr val="003773"/>
                </a:solidFill>
              </a:rPr>
              <a:t>Ridotta massa muscolare  </a:t>
            </a:r>
          </a:p>
          <a:p>
            <a:pPr algn="ctr"/>
            <a:r>
              <a:rPr lang="it-IT" b="1" dirty="0">
                <a:solidFill>
                  <a:srgbClr val="003773"/>
                </a:solidFill>
              </a:rPr>
              <a:t>+ </a:t>
            </a:r>
          </a:p>
          <a:p>
            <a:pPr algn="ctr"/>
            <a:r>
              <a:rPr lang="it-IT" b="1" dirty="0">
                <a:solidFill>
                  <a:srgbClr val="003773"/>
                </a:solidFill>
              </a:rPr>
              <a:t>infiammazione acuta o cronica</a:t>
            </a:r>
          </a:p>
        </p:txBody>
      </p:sp>
      <p:sp>
        <p:nvSpPr>
          <p:cNvPr id="10" name="Freccia a destra 9"/>
          <p:cNvSpPr/>
          <p:nvPr/>
        </p:nvSpPr>
        <p:spPr>
          <a:xfrm>
            <a:off x="7943635" y="5110174"/>
            <a:ext cx="873211" cy="238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8917121" y="5050360"/>
            <a:ext cx="2413687" cy="369332"/>
          </a:xfrm>
          <a:prstGeom prst="rect">
            <a:avLst/>
          </a:prstGeom>
          <a:noFill/>
        </p:spPr>
        <p:txBody>
          <a:bodyPr wrap="square" rtlCol="0">
            <a:spAutoFit/>
          </a:bodyPr>
          <a:lstStyle/>
          <a:p>
            <a:r>
              <a:rPr lang="it-IT" b="1" dirty="0"/>
              <a:t>MALNUTRIZIONE</a:t>
            </a:r>
          </a:p>
        </p:txBody>
      </p:sp>
      <p:sp>
        <p:nvSpPr>
          <p:cNvPr id="12" name="CasellaDiTesto 11"/>
          <p:cNvSpPr txBox="1"/>
          <p:nvPr/>
        </p:nvSpPr>
        <p:spPr>
          <a:xfrm>
            <a:off x="9890611" y="4675616"/>
            <a:ext cx="1729946" cy="246221"/>
          </a:xfrm>
          <a:prstGeom prst="rect">
            <a:avLst/>
          </a:prstGeom>
          <a:noFill/>
        </p:spPr>
        <p:txBody>
          <a:bodyPr wrap="square" rtlCol="0">
            <a:spAutoFit/>
          </a:bodyPr>
          <a:lstStyle/>
          <a:p>
            <a:r>
              <a:rPr lang="it-IT" sz="1000" dirty="0"/>
              <a:t>Criteri </a:t>
            </a:r>
            <a:r>
              <a:rPr lang="it-IT" sz="1000" dirty="0" err="1"/>
              <a:t>Glim</a:t>
            </a:r>
            <a:r>
              <a:rPr lang="it-IT" sz="1000" dirty="0"/>
              <a:t> 2018</a:t>
            </a:r>
          </a:p>
        </p:txBody>
      </p:sp>
      <p:sp>
        <p:nvSpPr>
          <p:cNvPr id="2" name="CasellaDiTesto 1"/>
          <p:cNvSpPr txBox="1"/>
          <p:nvPr/>
        </p:nvSpPr>
        <p:spPr>
          <a:xfrm>
            <a:off x="463462" y="6007522"/>
            <a:ext cx="11185743" cy="800219"/>
          </a:xfrm>
          <a:prstGeom prst="rect">
            <a:avLst/>
          </a:prstGeom>
          <a:solidFill>
            <a:schemeClr val="bg2"/>
          </a:solidFill>
        </p:spPr>
        <p:txBody>
          <a:bodyPr wrap="square" rtlCol="0">
            <a:spAutoFit/>
          </a:bodyPr>
          <a:lstStyle/>
          <a:p>
            <a:r>
              <a:rPr lang="it-IT" dirty="0">
                <a:solidFill>
                  <a:srgbClr val="FF0000"/>
                </a:solidFill>
              </a:rPr>
              <a:t>L’obesità </a:t>
            </a:r>
            <a:r>
              <a:rPr lang="it-IT" dirty="0" err="1">
                <a:solidFill>
                  <a:srgbClr val="FF0000"/>
                </a:solidFill>
              </a:rPr>
              <a:t>sarcopenica</a:t>
            </a:r>
            <a:r>
              <a:rPr lang="it-IT" dirty="0">
                <a:solidFill>
                  <a:srgbClr val="FF0000"/>
                </a:solidFill>
              </a:rPr>
              <a:t> </a:t>
            </a:r>
            <a:r>
              <a:rPr lang="it-IT" dirty="0">
                <a:solidFill>
                  <a:srgbClr val="003773"/>
                </a:solidFill>
              </a:rPr>
              <a:t>rappresenta un importante fattore di rischio per complicanze postoperatorie, peggiore prognosi di svariate patologie, riduzione delle prestazioni fisiche,   durata del ricovero,  qualità della vita,  mortalità. </a:t>
            </a:r>
          </a:p>
          <a:p>
            <a:endParaRPr lang="it-IT" sz="1000" dirty="0">
              <a:solidFill>
                <a:srgbClr val="003773"/>
              </a:solidFill>
            </a:endParaRPr>
          </a:p>
        </p:txBody>
      </p:sp>
      <p:cxnSp>
        <p:nvCxnSpPr>
          <p:cNvPr id="14" name="Connettore 2 13">
            <a:extLst>
              <a:ext uri="{FF2B5EF4-FFF2-40B4-BE49-F238E27FC236}">
                <a16:creationId xmlns="" xmlns:a16="http://schemas.microsoft.com/office/drawing/2014/main" id="{3B40BAFA-614F-E4FA-34F4-54EB8163646F}"/>
              </a:ext>
            </a:extLst>
          </p:cNvPr>
          <p:cNvCxnSpPr>
            <a:cxnSpLocks/>
          </p:cNvCxnSpPr>
          <p:nvPr/>
        </p:nvCxnSpPr>
        <p:spPr>
          <a:xfrm flipV="1">
            <a:off x="5768236" y="6335333"/>
            <a:ext cx="0" cy="235710"/>
          </a:xfrm>
          <a:prstGeom prst="straightConnector1">
            <a:avLst/>
          </a:prstGeom>
          <a:ln>
            <a:solidFill>
              <a:srgbClr val="1E5082"/>
            </a:solidFill>
            <a:tailEnd type="triangle"/>
          </a:ln>
        </p:spPr>
        <p:style>
          <a:lnRef idx="1">
            <a:schemeClr val="accent1"/>
          </a:lnRef>
          <a:fillRef idx="0">
            <a:schemeClr val="accent1"/>
          </a:fillRef>
          <a:effectRef idx="0">
            <a:schemeClr val="accent1"/>
          </a:effectRef>
          <a:fontRef idx="minor">
            <a:schemeClr val="tx1"/>
          </a:fontRef>
        </p:style>
      </p:cxnSp>
      <p:pic>
        <p:nvPicPr>
          <p:cNvPr id="16" name="Immagine 15">
            <a:extLst>
              <a:ext uri="{FF2B5EF4-FFF2-40B4-BE49-F238E27FC236}">
                <a16:creationId xmlns="" xmlns:a16="http://schemas.microsoft.com/office/drawing/2014/main" id="{BFDE1B48-114E-B67A-C5E4-22D7B910C6AF}"/>
              </a:ext>
            </a:extLst>
          </p:cNvPr>
          <p:cNvPicPr>
            <a:picLocks noChangeAspect="1"/>
          </p:cNvPicPr>
          <p:nvPr/>
        </p:nvPicPr>
        <p:blipFill>
          <a:blip r:embed="rId5"/>
          <a:stretch>
            <a:fillRect/>
          </a:stretch>
        </p:blipFill>
        <p:spPr>
          <a:xfrm>
            <a:off x="6016745" y="3246104"/>
            <a:ext cx="158510" cy="365792"/>
          </a:xfrm>
          <a:prstGeom prst="rect">
            <a:avLst/>
          </a:prstGeom>
        </p:spPr>
      </p:pic>
      <p:cxnSp>
        <p:nvCxnSpPr>
          <p:cNvPr id="17" name="Connettore 2 16">
            <a:extLst>
              <a:ext uri="{FF2B5EF4-FFF2-40B4-BE49-F238E27FC236}">
                <a16:creationId xmlns="" xmlns:a16="http://schemas.microsoft.com/office/drawing/2014/main" id="{AC801AF0-CB17-0A82-A8FA-C1A2184CBD11}"/>
              </a:ext>
            </a:extLst>
          </p:cNvPr>
          <p:cNvCxnSpPr>
            <a:cxnSpLocks/>
          </p:cNvCxnSpPr>
          <p:nvPr/>
        </p:nvCxnSpPr>
        <p:spPr>
          <a:xfrm>
            <a:off x="7718121" y="6384295"/>
            <a:ext cx="0" cy="248628"/>
          </a:xfrm>
          <a:prstGeom prst="straightConnector1">
            <a:avLst/>
          </a:prstGeom>
          <a:ln>
            <a:solidFill>
              <a:srgbClr val="00377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 xmlns:a16="http://schemas.microsoft.com/office/drawing/2014/main" id="{0ABCEA90-C3B0-BCBE-C5EA-E87EAEE31928}"/>
              </a:ext>
            </a:extLst>
          </p:cNvPr>
          <p:cNvCxnSpPr>
            <a:cxnSpLocks/>
          </p:cNvCxnSpPr>
          <p:nvPr/>
        </p:nvCxnSpPr>
        <p:spPr>
          <a:xfrm flipV="1">
            <a:off x="9390345" y="6333244"/>
            <a:ext cx="0" cy="239887"/>
          </a:xfrm>
          <a:prstGeom prst="straightConnector1">
            <a:avLst/>
          </a:prstGeom>
          <a:ln>
            <a:solidFill>
              <a:srgbClr val="1E5082"/>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 xmlns:a16="http://schemas.microsoft.com/office/drawing/2014/main" id="{2AC995F9-1DF8-23AC-314F-445720161965}"/>
              </a:ext>
            </a:extLst>
          </p:cNvPr>
          <p:cNvSpPr txBox="1"/>
          <p:nvPr/>
        </p:nvSpPr>
        <p:spPr>
          <a:xfrm>
            <a:off x="8098062" y="6613735"/>
            <a:ext cx="3663863" cy="215444"/>
          </a:xfrm>
          <a:prstGeom prst="rect">
            <a:avLst/>
          </a:prstGeom>
          <a:noFill/>
        </p:spPr>
        <p:txBody>
          <a:bodyPr wrap="square">
            <a:spAutoFit/>
          </a:bodyPr>
          <a:lstStyle/>
          <a:p>
            <a:r>
              <a:rPr lang="it-IT" sz="800" i="0" u="none" strike="noStrike" baseline="0" dirty="0"/>
              <a:t>Obesità </a:t>
            </a:r>
            <a:r>
              <a:rPr lang="it-IT" sz="800" i="0" u="none" strike="noStrike" baseline="0" dirty="0" err="1"/>
              <a:t>sarcopenica</a:t>
            </a:r>
            <a:r>
              <a:rPr lang="it-IT" sz="800" i="0" u="none" strike="noStrike" baseline="0" dirty="0"/>
              <a:t>. E. Parrinello, L.M. Donini. L’Endocrinologo. </a:t>
            </a:r>
            <a:r>
              <a:rPr lang="it-IT" sz="800" dirty="0"/>
              <a:t>21:354–358. 2020</a:t>
            </a:r>
          </a:p>
        </p:txBody>
      </p:sp>
    </p:spTree>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E879E6-8FFE-4154-8F2A-F7518B89B376}">
  <ds:schemaRefs>
    <ds:schemaRef ds:uri="http://purl.org/dc/dcmitype/"/>
    <ds:schemaRef ds:uri="71af3243-3dd4-4a8d-8c0d-dd76da1f02a5"/>
    <ds:schemaRef ds:uri="http://www.w3.org/XML/1998/namespace"/>
    <ds:schemaRef ds:uri="16c05727-aa75-4e4a-9b5f-8a80a1165891"/>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1399</TotalTime>
  <Words>3952</Words>
  <Application>Microsoft Office PowerPoint</Application>
  <PresentationFormat>Personalizzato</PresentationFormat>
  <Paragraphs>276</Paragraphs>
  <Slides>21</Slides>
  <Notes>7</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RetrospectVTI</vt:lpstr>
      <vt:lpstr>IL PREOPERATORIO: ALERT NUTRIZIONALI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  </vt:lpstr>
      <vt:lpstr>  </vt:lpstr>
      <vt:lpstr>  </vt:lpstr>
      <vt:lpstr>Diapositiva 16</vt:lpstr>
      <vt:lpstr>Diapositiva 17</vt:lpstr>
      <vt:lpstr>Diapositiva 18</vt:lpstr>
      <vt:lpstr>Diapositiva 19</vt:lpstr>
      <vt:lpstr>Diapositiva 20</vt:lpstr>
      <vt:lpstr>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f.anzolin</cp:lastModifiedBy>
  <cp:revision>283</cp:revision>
  <dcterms:created xsi:type="dcterms:W3CDTF">2022-02-27T17:36:31Z</dcterms:created>
  <dcterms:modified xsi:type="dcterms:W3CDTF">2024-05-15T18:10:09Z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